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93" r:id="rId4"/>
    <p:sldId id="296" r:id="rId5"/>
    <p:sldId id="298" r:id="rId6"/>
    <p:sldId id="299" r:id="rId7"/>
    <p:sldId id="311" r:id="rId8"/>
    <p:sldId id="312" r:id="rId9"/>
    <p:sldId id="313" r:id="rId10"/>
    <p:sldId id="295" r:id="rId11"/>
    <p:sldId id="294" r:id="rId12"/>
    <p:sldId id="302" r:id="rId13"/>
    <p:sldId id="304" r:id="rId14"/>
    <p:sldId id="305" r:id="rId15"/>
    <p:sldId id="300" r:id="rId16"/>
    <p:sldId id="301" r:id="rId17"/>
    <p:sldId id="309" r:id="rId18"/>
    <p:sldId id="303" r:id="rId19"/>
    <p:sldId id="306" r:id="rId20"/>
    <p:sldId id="307" r:id="rId21"/>
    <p:sldId id="308" r:id="rId22"/>
    <p:sldId id="297" r:id="rId23"/>
    <p:sldId id="310" r:id="rId24"/>
    <p:sldId id="315" r:id="rId25"/>
    <p:sldId id="316" r:id="rId26"/>
    <p:sldId id="314" r:id="rId27"/>
  </p:sldIdLst>
  <p:sldSz cx="12192000" cy="6858000"/>
  <p:notesSz cx="6858000" cy="9144000"/>
  <p:embeddedFontLst>
    <p:embeddedFont>
      <p:font typeface="Arial Black" panose="020B0A04020102020204" pitchFamily="34" charset="0"/>
      <p:bold r:id="rId28"/>
    </p:embeddedFont>
    <p:embeddedFont>
      <p:font typeface="Futura Lt BT" panose="020B0402020204020303" pitchFamily="34" charset="0"/>
      <p:regular r:id="rId29"/>
      <p: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Segoe UI Light" panose="020B0502040204020203" pitchFamily="34" charset="0"/>
      <p:regular r:id="rId35"/>
      <p:italic r:id="rId36"/>
    </p:embeddedFont>
    <p:embeddedFont>
      <p:font typeface="Segoe UI Semilight" panose="020B0402040204020203" pitchFamily="34" charset="0"/>
      <p:regular r:id="rId37"/>
      <p:italic r:id="rId38"/>
    </p:embeddedFont>
    <p:embeddedFont>
      <p:font typeface="Segoe UI Variable Text Light" pitchFamily="2" charset="0"/>
      <p:regular r:id="rId39"/>
    </p:embeddedFont>
    <p:embeddedFont>
      <p:font typeface="supermarket" panose="02000000000000000000" pitchFamily="2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0000"/>
    <a:srgbClr val="002367"/>
    <a:srgbClr val="990000"/>
    <a:srgbClr val="00246A"/>
    <a:srgbClr val="8C0000"/>
    <a:srgbClr val="A80000"/>
    <a:srgbClr val="001C54"/>
    <a:srgbClr val="001D57"/>
    <a:srgbClr val="001B50"/>
    <a:srgbClr val="849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8" autoAdjust="0"/>
    <p:restoredTop sz="94660"/>
  </p:normalViewPr>
  <p:slideViewPr>
    <p:cSldViewPr snapToGrid="0">
      <p:cViewPr varScale="1">
        <p:scale>
          <a:sx n="80" d="100"/>
          <a:sy n="80" d="100"/>
        </p:scale>
        <p:origin x="501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F0A0-E184-4816-A658-3B9B97D36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942F1-4398-42AE-913D-D0EF64E45F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9039D-54C8-4016-A7FA-DCB4C3B4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3FC9C-0533-4D97-9655-40CFD0BEE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0647E-9D19-4DC3-9A3E-99892B69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40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BA04-2EFD-45F4-8A0C-AA1B1626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5471C-227C-478C-ACBC-47E5BB2B6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B8FDF-4610-4835-8F3E-2CD11695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E9ED1-F61B-47B8-9069-22B912D6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8E748-DE3B-4EAD-8775-64DC1298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16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263604-72B0-44BE-A25E-ED89DA5A4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7D283-2BF1-4AD5-920E-76F7AA840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17CE9-A556-4216-A98F-140652DD3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785ED-5A9A-4AEF-980D-92E7C05F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07DC9-4E06-42BC-B66A-B1DE775BC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6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DF90E-E4F5-45D8-BD5E-5EC4D987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132D2-E326-474D-912E-89934D4AB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D63D-70A3-4B56-9C86-202A661CA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28764-8477-4704-B64E-AEF444E8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7A23A-8A51-40F6-9D27-C9C31271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6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AB3D-2062-4811-AAA9-3623448A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D923B-85FE-4F7D-BB49-71EF74BD9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70147-8A10-4887-A9DC-2A15D512F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C7761-C452-4922-B7AD-B3962CAD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975A2-C044-40F6-836E-7C82ABA8D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3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FEAE-CB32-4A24-AD47-576E243E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8B4E-1018-4A73-B3FC-CA6ABDB72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A0A1A-B52B-424E-8747-A4C46BD91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08ED3-25B3-452C-B6BC-2212A372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B9752-1185-45CA-AB6C-D18B13163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D2030-9BE4-4818-8578-C8AA48AC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9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378F4-FFF5-43D7-8F05-71C93199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C828-C27D-4A05-9A7B-E47B8285C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0627F-337C-47CA-B0CD-C9569C2D2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063849-9CC6-44E9-B5B9-5825733A11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48095-C998-4768-A758-489624FA40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2C4671-94FF-472B-9C44-A303D083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5451F-A8FF-4FB7-86B3-548EA526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8399D-B484-4327-912B-9FDBC5C9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15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93701-4D85-4EB2-9DF3-E2F14817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D35F0-C6F1-4B09-A128-3265FD420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A56B4-9D78-4E7A-A6CD-F5062403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9FDD4-A76B-4358-A1B1-85EE2C9A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1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9119BE-3223-47D8-B5A9-EE51FDB3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3D967-CE61-454A-8674-3AC0F25D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0BFB4-D0CE-4ED6-894D-19DF2FDC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05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C00B4-6272-4F1A-B9CD-16A887FE2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4E93D-EAE5-4045-9FC3-D41D3FA11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FC2BE-1704-40A0-882B-0D414C1A5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3DA4F-B1C3-4B92-A0A6-2C3EC8025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FE2C2-0397-4F86-85F7-5DDC66B30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D4A45-16F4-4934-A786-C652E0C5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31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627F8-A9C5-4249-A3BC-7E10347AD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ABEB-47B3-46C1-B014-A46EC99994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358E8-9729-4A32-9B4C-4FC84CC78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04B97-334B-4730-8848-8F5372721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500E7-C53E-4C70-A622-3F29719A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C9A69-A3F7-44EF-9D15-40A64764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702920-87A4-4CE5-8A0A-6A311D3FE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717AF-7D4B-4BC9-BA2D-A499CEB89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0EACA-3641-4E74-93CE-90A94AF175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86C37-F9F3-4CB4-9608-DCB353F7F59B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33194-2AC9-4215-988D-500B11865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9A156-4844-468B-8309-B44C89FDC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1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12.wdp"/><Relationship Id="rId5" Type="http://schemas.openxmlformats.org/officeDocument/2006/relationships/image" Target="../media/image5.pn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.jpe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5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.jpeg"/><Relationship Id="rId7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jpeg"/><Relationship Id="rId7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.jpe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.png"/><Relationship Id="rId10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.jpeg"/><Relationship Id="rId7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.jpeg"/><Relationship Id="rId7" Type="http://schemas.openxmlformats.org/officeDocument/2006/relationships/image" Target="../media/image6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.png"/><Relationship Id="rId10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4.jpeg"/><Relationship Id="rId7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.jpeg"/><Relationship Id="rId7" Type="http://schemas.openxmlformats.org/officeDocument/2006/relationships/image" Target="../media/image7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10" Type="http://schemas.openxmlformats.org/officeDocument/2006/relationships/image" Target="../media/image75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.jpeg"/><Relationship Id="rId7" Type="http://schemas.openxmlformats.org/officeDocument/2006/relationships/image" Target="../media/image7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.jpeg"/><Relationship Id="rId7" Type="http://schemas.openxmlformats.org/officeDocument/2006/relationships/image" Target="../media/image8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jpe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jpe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jpe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6.png"/><Relationship Id="rId18" Type="http://schemas.openxmlformats.org/officeDocument/2006/relationships/image" Target="../media/image29.png"/><Relationship Id="rId26" Type="http://schemas.openxmlformats.org/officeDocument/2006/relationships/image" Target="../media/image6.png"/><Relationship Id="rId3" Type="http://schemas.openxmlformats.org/officeDocument/2006/relationships/image" Target="../media/image4.jpeg"/><Relationship Id="rId21" Type="http://schemas.openxmlformats.org/officeDocument/2006/relationships/image" Target="../media/image32.png"/><Relationship Id="rId7" Type="http://schemas.openxmlformats.org/officeDocument/2006/relationships/image" Target="../media/image23.png"/><Relationship Id="rId12" Type="http://schemas.microsoft.com/office/2007/relationships/hdphoto" Target="../media/hdphoto6.wdp"/><Relationship Id="rId17" Type="http://schemas.openxmlformats.org/officeDocument/2006/relationships/image" Target="../media/image28.png"/><Relationship Id="rId25" Type="http://schemas.microsoft.com/office/2007/relationships/hdphoto" Target="../media/hdphoto10.wdp"/><Relationship Id="rId2" Type="http://schemas.openxmlformats.org/officeDocument/2006/relationships/image" Target="../media/image1.jpg"/><Relationship Id="rId16" Type="http://schemas.microsoft.com/office/2007/relationships/hdphoto" Target="../media/hdphoto8.wdp"/><Relationship Id="rId20" Type="http://schemas.openxmlformats.org/officeDocument/2006/relationships/image" Target="../media/image31.png"/><Relationship Id="rId29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5.png"/><Relationship Id="rId24" Type="http://schemas.openxmlformats.org/officeDocument/2006/relationships/image" Target="../media/image34.png"/><Relationship Id="rId32" Type="http://schemas.openxmlformats.org/officeDocument/2006/relationships/image" Target="../media/image38.png"/><Relationship Id="rId5" Type="http://schemas.openxmlformats.org/officeDocument/2006/relationships/image" Target="../media/image5.png"/><Relationship Id="rId15" Type="http://schemas.openxmlformats.org/officeDocument/2006/relationships/image" Target="../media/image27.png"/><Relationship Id="rId23" Type="http://schemas.openxmlformats.org/officeDocument/2006/relationships/image" Target="../media/image33.png"/><Relationship Id="rId28" Type="http://schemas.openxmlformats.org/officeDocument/2006/relationships/image" Target="../media/image35.png"/><Relationship Id="rId10" Type="http://schemas.microsoft.com/office/2007/relationships/hdphoto" Target="../media/hdphoto5.wdp"/><Relationship Id="rId19" Type="http://schemas.openxmlformats.org/officeDocument/2006/relationships/image" Target="../media/image30.png"/><Relationship Id="rId31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microsoft.com/office/2007/relationships/hdphoto" Target="../media/hdphoto7.wdp"/><Relationship Id="rId22" Type="http://schemas.microsoft.com/office/2007/relationships/hdphoto" Target="../media/hdphoto9.wdp"/><Relationship Id="rId27" Type="http://schemas.openxmlformats.org/officeDocument/2006/relationships/image" Target="../media/image13.png"/><Relationship Id="rId30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C4C7D3-B5DA-4768-9E29-80B42A98C49F}"/>
              </a:ext>
            </a:extLst>
          </p:cNvPr>
          <p:cNvSpPr/>
          <p:nvPr/>
        </p:nvSpPr>
        <p:spPr>
          <a:xfrm>
            <a:off x="-354563" y="0"/>
            <a:ext cx="12546565" cy="6896100"/>
          </a:xfrm>
          <a:prstGeom prst="rect">
            <a:avLst/>
          </a:prstGeom>
          <a:gradFill>
            <a:gsLst>
              <a:gs pos="0">
                <a:srgbClr val="00153E"/>
              </a:gs>
              <a:gs pos="100000">
                <a:srgbClr val="00297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BEF67E0-31BB-4DBA-9DC6-7D50E29850FD}"/>
              </a:ext>
            </a:extLst>
          </p:cNvPr>
          <p:cNvGrpSpPr/>
          <p:nvPr/>
        </p:nvGrpSpPr>
        <p:grpSpPr>
          <a:xfrm>
            <a:off x="-3941530" y="-3496"/>
            <a:ext cx="6988629" cy="6896100"/>
            <a:chOff x="0" y="0"/>
            <a:chExt cx="6988629" cy="68961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4BF7AE-CA05-4DA6-A1BB-C866AA1D16E3}"/>
                </a:ext>
              </a:extLst>
            </p:cNvPr>
            <p:cNvSpPr/>
            <p:nvPr/>
          </p:nvSpPr>
          <p:spPr>
            <a:xfrm>
              <a:off x="0" y="0"/>
              <a:ext cx="6096000" cy="689610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8A0000"/>
                </a:gs>
                <a:gs pos="100000">
                  <a:srgbClr val="B0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EFF6C13A-3355-4EA3-A8A5-88D8987F780F}"/>
                </a:ext>
              </a:extLst>
            </p:cNvPr>
            <p:cNvSpPr/>
            <p:nvPr/>
          </p:nvSpPr>
          <p:spPr>
            <a:xfrm rot="5400000">
              <a:off x="5954486" y="3243948"/>
              <a:ext cx="1169125" cy="899160"/>
            </a:xfrm>
            <a:prstGeom prst="triangle">
              <a:avLst/>
            </a:prstGeom>
            <a:solidFill>
              <a:srgbClr val="9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B489DDA-E92E-4913-A521-5B30E2FC6D9A}"/>
              </a:ext>
            </a:extLst>
          </p:cNvPr>
          <p:cNvGrpSpPr/>
          <p:nvPr/>
        </p:nvGrpSpPr>
        <p:grpSpPr>
          <a:xfrm>
            <a:off x="-3938422" y="-31491"/>
            <a:ext cx="6988629" cy="6896100"/>
            <a:chOff x="0" y="0"/>
            <a:chExt cx="6988629" cy="68961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367347-3941-4861-B066-9052C0AED62F}"/>
                </a:ext>
              </a:extLst>
            </p:cNvPr>
            <p:cNvSpPr/>
            <p:nvPr/>
          </p:nvSpPr>
          <p:spPr>
            <a:xfrm>
              <a:off x="0" y="0"/>
              <a:ext cx="6096000" cy="689610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8A0000"/>
                </a:gs>
                <a:gs pos="100000">
                  <a:srgbClr val="B0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B6CAEDE5-467F-49A0-B007-292853ACB61A}"/>
                </a:ext>
              </a:extLst>
            </p:cNvPr>
            <p:cNvSpPr/>
            <p:nvPr/>
          </p:nvSpPr>
          <p:spPr>
            <a:xfrm rot="5400000">
              <a:off x="5954486" y="3243948"/>
              <a:ext cx="1169125" cy="899160"/>
            </a:xfrm>
            <a:prstGeom prst="triangle">
              <a:avLst/>
            </a:prstGeom>
            <a:solidFill>
              <a:srgbClr val="9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0673AE-E8E6-4999-82B3-AAC1749B654C}"/>
              </a:ext>
            </a:extLst>
          </p:cNvPr>
          <p:cNvGrpSpPr/>
          <p:nvPr/>
        </p:nvGrpSpPr>
        <p:grpSpPr>
          <a:xfrm>
            <a:off x="1401440" y="1327978"/>
            <a:ext cx="4440518" cy="1780986"/>
            <a:chOff x="1577788" y="806824"/>
            <a:chExt cx="4440518" cy="178098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D35533-C4F3-40CA-847B-0F2FA04C3AA1}"/>
                </a:ext>
              </a:extLst>
            </p:cNvPr>
            <p:cNvSpPr/>
            <p:nvPr/>
          </p:nvSpPr>
          <p:spPr>
            <a:xfrm>
              <a:off x="1577788" y="836706"/>
              <a:ext cx="4422588" cy="1721223"/>
            </a:xfrm>
            <a:custGeom>
              <a:avLst/>
              <a:gdLst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141506 w 4972424"/>
                <a:gd name="connsiteY3" fmla="*/ 1733176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302870 w 4972424"/>
                <a:gd name="connsiteY3" fmla="*/ 1709270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422400 w 4972424"/>
                <a:gd name="connsiteY3" fmla="*/ 1709270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524000 w 4972424"/>
                <a:gd name="connsiteY3" fmla="*/ 1709270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231153 w 4972424"/>
                <a:gd name="connsiteY3" fmla="*/ 1715246 h 1745129"/>
                <a:gd name="connsiteX4" fmla="*/ 0 w 4972424"/>
                <a:gd name="connsiteY4" fmla="*/ 0 h 1745129"/>
                <a:gd name="connsiteX0" fmla="*/ 0 w 4476377"/>
                <a:gd name="connsiteY0" fmla="*/ 0 h 1721223"/>
                <a:gd name="connsiteX1" fmla="*/ 3269130 w 4476377"/>
                <a:gd name="connsiteY1" fmla="*/ 23906 h 1721223"/>
                <a:gd name="connsiteX2" fmla="*/ 4476377 w 4476377"/>
                <a:gd name="connsiteY2" fmla="*/ 1721223 h 1721223"/>
                <a:gd name="connsiteX3" fmla="*/ 1231153 w 4476377"/>
                <a:gd name="connsiteY3" fmla="*/ 1715246 h 1721223"/>
                <a:gd name="connsiteX4" fmla="*/ 0 w 4476377"/>
                <a:gd name="connsiteY4" fmla="*/ 0 h 172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377" h="1721223">
                  <a:moveTo>
                    <a:pt x="0" y="0"/>
                  </a:moveTo>
                  <a:lnTo>
                    <a:pt x="3269130" y="23906"/>
                  </a:lnTo>
                  <a:lnTo>
                    <a:pt x="4476377" y="1721223"/>
                  </a:lnTo>
                  <a:lnTo>
                    <a:pt x="1231153" y="1715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EDBB026-502E-4DCB-81B8-074311C458A3}"/>
                </a:ext>
              </a:extLst>
            </p:cNvPr>
            <p:cNvSpPr/>
            <p:nvPr/>
          </p:nvSpPr>
          <p:spPr>
            <a:xfrm>
              <a:off x="4757271" y="806824"/>
              <a:ext cx="1255058" cy="1751105"/>
            </a:xfrm>
            <a:custGeom>
              <a:avLst/>
              <a:gdLst>
                <a:gd name="connsiteX0" fmla="*/ 29882 w 1255058"/>
                <a:gd name="connsiteY0" fmla="*/ 59764 h 1751105"/>
                <a:gd name="connsiteX1" fmla="*/ 980141 w 1255058"/>
                <a:gd name="connsiteY1" fmla="*/ 1733176 h 1751105"/>
                <a:gd name="connsiteX2" fmla="*/ 1010023 w 1255058"/>
                <a:gd name="connsiteY2" fmla="*/ 1751105 h 1751105"/>
                <a:gd name="connsiteX3" fmla="*/ 1255058 w 1255058"/>
                <a:gd name="connsiteY3" fmla="*/ 1751105 h 1751105"/>
                <a:gd name="connsiteX4" fmla="*/ 0 w 1255058"/>
                <a:gd name="connsiteY4" fmla="*/ 0 h 1751105"/>
                <a:gd name="connsiteX5" fmla="*/ 29882 w 1255058"/>
                <a:gd name="connsiteY5" fmla="*/ 59764 h 175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5058" h="1751105">
                  <a:moveTo>
                    <a:pt x="29882" y="59764"/>
                  </a:moveTo>
                  <a:lnTo>
                    <a:pt x="980141" y="1733176"/>
                  </a:lnTo>
                  <a:lnTo>
                    <a:pt x="1010023" y="1751105"/>
                  </a:lnTo>
                  <a:lnTo>
                    <a:pt x="1255058" y="1751105"/>
                  </a:lnTo>
                  <a:lnTo>
                    <a:pt x="0" y="0"/>
                  </a:lnTo>
                  <a:lnTo>
                    <a:pt x="29882" y="59764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3F88B3-B2F4-41C3-A0C2-80C9DE251BDF}"/>
                </a:ext>
              </a:extLst>
            </p:cNvPr>
            <p:cNvSpPr/>
            <p:nvPr/>
          </p:nvSpPr>
          <p:spPr>
            <a:xfrm>
              <a:off x="2713318" y="2510117"/>
              <a:ext cx="3304988" cy="77693"/>
            </a:xfrm>
            <a:custGeom>
              <a:avLst/>
              <a:gdLst>
                <a:gd name="connsiteX0" fmla="*/ 53789 w 3269130"/>
                <a:gd name="connsiteY0" fmla="*/ 65741 h 101600"/>
                <a:gd name="connsiteX1" fmla="*/ 3149600 w 3269130"/>
                <a:gd name="connsiteY1" fmla="*/ 0 h 101600"/>
                <a:gd name="connsiteX2" fmla="*/ 3269130 w 3269130"/>
                <a:gd name="connsiteY2" fmla="*/ 101600 h 101600"/>
                <a:gd name="connsiteX3" fmla="*/ 0 w 3269130"/>
                <a:gd name="connsiteY3" fmla="*/ 59765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130" h="101600">
                  <a:moveTo>
                    <a:pt x="53789" y="65741"/>
                  </a:moveTo>
                  <a:lnTo>
                    <a:pt x="3149600" y="0"/>
                  </a:lnTo>
                  <a:lnTo>
                    <a:pt x="3269130" y="101600"/>
                  </a:lnTo>
                  <a:lnTo>
                    <a:pt x="0" y="59765"/>
                  </a:lnTo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323CC00-6036-4004-A78B-C732767752C3}"/>
                </a:ext>
              </a:extLst>
            </p:cNvPr>
            <p:cNvSpPr/>
            <p:nvPr/>
          </p:nvSpPr>
          <p:spPr>
            <a:xfrm>
              <a:off x="4087906" y="836705"/>
              <a:ext cx="1924423" cy="1751105"/>
            </a:xfrm>
            <a:custGeom>
              <a:avLst/>
              <a:gdLst>
                <a:gd name="connsiteX0" fmla="*/ 29882 w 1255058"/>
                <a:gd name="connsiteY0" fmla="*/ 59764 h 1751105"/>
                <a:gd name="connsiteX1" fmla="*/ 980141 w 1255058"/>
                <a:gd name="connsiteY1" fmla="*/ 1733176 h 1751105"/>
                <a:gd name="connsiteX2" fmla="*/ 1010023 w 1255058"/>
                <a:gd name="connsiteY2" fmla="*/ 1751105 h 1751105"/>
                <a:gd name="connsiteX3" fmla="*/ 1255058 w 1255058"/>
                <a:gd name="connsiteY3" fmla="*/ 1751105 h 1751105"/>
                <a:gd name="connsiteX4" fmla="*/ 0 w 1255058"/>
                <a:gd name="connsiteY4" fmla="*/ 0 h 1751105"/>
                <a:gd name="connsiteX5" fmla="*/ 29882 w 1255058"/>
                <a:gd name="connsiteY5" fmla="*/ 59764 h 1751105"/>
                <a:gd name="connsiteX0" fmla="*/ 0 w 1225176"/>
                <a:gd name="connsiteY0" fmla="*/ 59764 h 1751105"/>
                <a:gd name="connsiteX1" fmla="*/ 950259 w 1225176"/>
                <a:gd name="connsiteY1" fmla="*/ 1733176 h 1751105"/>
                <a:gd name="connsiteX2" fmla="*/ 980141 w 1225176"/>
                <a:gd name="connsiteY2" fmla="*/ 1751105 h 1751105"/>
                <a:gd name="connsiteX3" fmla="*/ 1225176 w 1225176"/>
                <a:gd name="connsiteY3" fmla="*/ 1751105 h 1751105"/>
                <a:gd name="connsiteX4" fmla="*/ 353241 w 1225176"/>
                <a:gd name="connsiteY4" fmla="*/ 0 h 1751105"/>
                <a:gd name="connsiteX5" fmla="*/ 0 w 1225176"/>
                <a:gd name="connsiteY5" fmla="*/ 59764 h 1751105"/>
                <a:gd name="connsiteX0" fmla="*/ 0 w 1423343"/>
                <a:gd name="connsiteY0" fmla="*/ 23905 h 1751105"/>
                <a:gd name="connsiteX1" fmla="*/ 1148426 w 1423343"/>
                <a:gd name="connsiteY1" fmla="*/ 1733176 h 1751105"/>
                <a:gd name="connsiteX2" fmla="*/ 1178308 w 1423343"/>
                <a:gd name="connsiteY2" fmla="*/ 1751105 h 1751105"/>
                <a:gd name="connsiteX3" fmla="*/ 1423343 w 1423343"/>
                <a:gd name="connsiteY3" fmla="*/ 1751105 h 1751105"/>
                <a:gd name="connsiteX4" fmla="*/ 551408 w 1423343"/>
                <a:gd name="connsiteY4" fmla="*/ 0 h 1751105"/>
                <a:gd name="connsiteX5" fmla="*/ 0 w 1423343"/>
                <a:gd name="connsiteY5" fmla="*/ 23905 h 175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43" h="1751105">
                  <a:moveTo>
                    <a:pt x="0" y="23905"/>
                  </a:moveTo>
                  <a:lnTo>
                    <a:pt x="1148426" y="1733176"/>
                  </a:lnTo>
                  <a:lnTo>
                    <a:pt x="1178308" y="1751105"/>
                  </a:lnTo>
                  <a:lnTo>
                    <a:pt x="1423343" y="1751105"/>
                  </a:lnTo>
                  <a:lnTo>
                    <a:pt x="551408" y="0"/>
                  </a:lnTo>
                  <a:lnTo>
                    <a:pt x="0" y="2390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5F829D-E76B-457C-9D9C-090A5A75AFDE}"/>
              </a:ext>
            </a:extLst>
          </p:cNvPr>
          <p:cNvGrpSpPr/>
          <p:nvPr/>
        </p:nvGrpSpPr>
        <p:grpSpPr>
          <a:xfrm flipH="1">
            <a:off x="1456459" y="4280902"/>
            <a:ext cx="4440518" cy="1780986"/>
            <a:chOff x="1577788" y="806824"/>
            <a:chExt cx="4440518" cy="178098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B46C27-8AF3-42B1-A8F9-14DB7F20CBBF}"/>
                </a:ext>
              </a:extLst>
            </p:cNvPr>
            <p:cNvSpPr/>
            <p:nvPr/>
          </p:nvSpPr>
          <p:spPr>
            <a:xfrm>
              <a:off x="1577788" y="836706"/>
              <a:ext cx="4422588" cy="1721223"/>
            </a:xfrm>
            <a:custGeom>
              <a:avLst/>
              <a:gdLst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141506 w 4972424"/>
                <a:gd name="connsiteY3" fmla="*/ 1733176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302870 w 4972424"/>
                <a:gd name="connsiteY3" fmla="*/ 1709270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422400 w 4972424"/>
                <a:gd name="connsiteY3" fmla="*/ 1709270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524000 w 4972424"/>
                <a:gd name="connsiteY3" fmla="*/ 1709270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231153 w 4972424"/>
                <a:gd name="connsiteY3" fmla="*/ 1715246 h 1745129"/>
                <a:gd name="connsiteX4" fmla="*/ 0 w 4972424"/>
                <a:gd name="connsiteY4" fmla="*/ 0 h 1745129"/>
                <a:gd name="connsiteX0" fmla="*/ 0 w 4476377"/>
                <a:gd name="connsiteY0" fmla="*/ 0 h 1721223"/>
                <a:gd name="connsiteX1" fmla="*/ 3269130 w 4476377"/>
                <a:gd name="connsiteY1" fmla="*/ 23906 h 1721223"/>
                <a:gd name="connsiteX2" fmla="*/ 4476377 w 4476377"/>
                <a:gd name="connsiteY2" fmla="*/ 1721223 h 1721223"/>
                <a:gd name="connsiteX3" fmla="*/ 1231153 w 4476377"/>
                <a:gd name="connsiteY3" fmla="*/ 1715246 h 1721223"/>
                <a:gd name="connsiteX4" fmla="*/ 0 w 4476377"/>
                <a:gd name="connsiteY4" fmla="*/ 0 h 172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377" h="1721223">
                  <a:moveTo>
                    <a:pt x="0" y="0"/>
                  </a:moveTo>
                  <a:lnTo>
                    <a:pt x="3269130" y="23906"/>
                  </a:lnTo>
                  <a:lnTo>
                    <a:pt x="4476377" y="1721223"/>
                  </a:lnTo>
                  <a:lnTo>
                    <a:pt x="1231153" y="1715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FD641F5-2056-4D32-8C57-351655E33D14}"/>
                </a:ext>
              </a:extLst>
            </p:cNvPr>
            <p:cNvSpPr/>
            <p:nvPr/>
          </p:nvSpPr>
          <p:spPr>
            <a:xfrm>
              <a:off x="4757271" y="806824"/>
              <a:ext cx="1255058" cy="1751105"/>
            </a:xfrm>
            <a:custGeom>
              <a:avLst/>
              <a:gdLst>
                <a:gd name="connsiteX0" fmla="*/ 29882 w 1255058"/>
                <a:gd name="connsiteY0" fmla="*/ 59764 h 1751105"/>
                <a:gd name="connsiteX1" fmla="*/ 980141 w 1255058"/>
                <a:gd name="connsiteY1" fmla="*/ 1733176 h 1751105"/>
                <a:gd name="connsiteX2" fmla="*/ 1010023 w 1255058"/>
                <a:gd name="connsiteY2" fmla="*/ 1751105 h 1751105"/>
                <a:gd name="connsiteX3" fmla="*/ 1255058 w 1255058"/>
                <a:gd name="connsiteY3" fmla="*/ 1751105 h 1751105"/>
                <a:gd name="connsiteX4" fmla="*/ 0 w 1255058"/>
                <a:gd name="connsiteY4" fmla="*/ 0 h 1751105"/>
                <a:gd name="connsiteX5" fmla="*/ 29882 w 1255058"/>
                <a:gd name="connsiteY5" fmla="*/ 59764 h 175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5058" h="1751105">
                  <a:moveTo>
                    <a:pt x="29882" y="59764"/>
                  </a:moveTo>
                  <a:lnTo>
                    <a:pt x="980141" y="1733176"/>
                  </a:lnTo>
                  <a:lnTo>
                    <a:pt x="1010023" y="1751105"/>
                  </a:lnTo>
                  <a:lnTo>
                    <a:pt x="1255058" y="1751105"/>
                  </a:lnTo>
                  <a:lnTo>
                    <a:pt x="0" y="0"/>
                  </a:lnTo>
                  <a:lnTo>
                    <a:pt x="29882" y="59764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DABEA1C-9F54-4820-9A1C-73ACBE0AE8B2}"/>
                </a:ext>
              </a:extLst>
            </p:cNvPr>
            <p:cNvSpPr/>
            <p:nvPr/>
          </p:nvSpPr>
          <p:spPr>
            <a:xfrm>
              <a:off x="2713318" y="2510117"/>
              <a:ext cx="3304988" cy="77693"/>
            </a:xfrm>
            <a:custGeom>
              <a:avLst/>
              <a:gdLst>
                <a:gd name="connsiteX0" fmla="*/ 53789 w 3269130"/>
                <a:gd name="connsiteY0" fmla="*/ 65741 h 101600"/>
                <a:gd name="connsiteX1" fmla="*/ 3149600 w 3269130"/>
                <a:gd name="connsiteY1" fmla="*/ 0 h 101600"/>
                <a:gd name="connsiteX2" fmla="*/ 3269130 w 3269130"/>
                <a:gd name="connsiteY2" fmla="*/ 101600 h 101600"/>
                <a:gd name="connsiteX3" fmla="*/ 0 w 3269130"/>
                <a:gd name="connsiteY3" fmla="*/ 59765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130" h="101600">
                  <a:moveTo>
                    <a:pt x="53789" y="65741"/>
                  </a:moveTo>
                  <a:lnTo>
                    <a:pt x="3149600" y="0"/>
                  </a:lnTo>
                  <a:lnTo>
                    <a:pt x="3269130" y="101600"/>
                  </a:lnTo>
                  <a:lnTo>
                    <a:pt x="0" y="59765"/>
                  </a:lnTo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3FDE833-3C05-4FDF-BF7A-833839EAD124}"/>
                </a:ext>
              </a:extLst>
            </p:cNvPr>
            <p:cNvSpPr/>
            <p:nvPr/>
          </p:nvSpPr>
          <p:spPr>
            <a:xfrm>
              <a:off x="4087906" y="836705"/>
              <a:ext cx="1924423" cy="1751105"/>
            </a:xfrm>
            <a:custGeom>
              <a:avLst/>
              <a:gdLst>
                <a:gd name="connsiteX0" fmla="*/ 29882 w 1255058"/>
                <a:gd name="connsiteY0" fmla="*/ 59764 h 1751105"/>
                <a:gd name="connsiteX1" fmla="*/ 980141 w 1255058"/>
                <a:gd name="connsiteY1" fmla="*/ 1733176 h 1751105"/>
                <a:gd name="connsiteX2" fmla="*/ 1010023 w 1255058"/>
                <a:gd name="connsiteY2" fmla="*/ 1751105 h 1751105"/>
                <a:gd name="connsiteX3" fmla="*/ 1255058 w 1255058"/>
                <a:gd name="connsiteY3" fmla="*/ 1751105 h 1751105"/>
                <a:gd name="connsiteX4" fmla="*/ 0 w 1255058"/>
                <a:gd name="connsiteY4" fmla="*/ 0 h 1751105"/>
                <a:gd name="connsiteX5" fmla="*/ 29882 w 1255058"/>
                <a:gd name="connsiteY5" fmla="*/ 59764 h 1751105"/>
                <a:gd name="connsiteX0" fmla="*/ 0 w 1225176"/>
                <a:gd name="connsiteY0" fmla="*/ 59764 h 1751105"/>
                <a:gd name="connsiteX1" fmla="*/ 950259 w 1225176"/>
                <a:gd name="connsiteY1" fmla="*/ 1733176 h 1751105"/>
                <a:gd name="connsiteX2" fmla="*/ 980141 w 1225176"/>
                <a:gd name="connsiteY2" fmla="*/ 1751105 h 1751105"/>
                <a:gd name="connsiteX3" fmla="*/ 1225176 w 1225176"/>
                <a:gd name="connsiteY3" fmla="*/ 1751105 h 1751105"/>
                <a:gd name="connsiteX4" fmla="*/ 353241 w 1225176"/>
                <a:gd name="connsiteY4" fmla="*/ 0 h 1751105"/>
                <a:gd name="connsiteX5" fmla="*/ 0 w 1225176"/>
                <a:gd name="connsiteY5" fmla="*/ 59764 h 1751105"/>
                <a:gd name="connsiteX0" fmla="*/ 0 w 1423343"/>
                <a:gd name="connsiteY0" fmla="*/ 23905 h 1751105"/>
                <a:gd name="connsiteX1" fmla="*/ 1148426 w 1423343"/>
                <a:gd name="connsiteY1" fmla="*/ 1733176 h 1751105"/>
                <a:gd name="connsiteX2" fmla="*/ 1178308 w 1423343"/>
                <a:gd name="connsiteY2" fmla="*/ 1751105 h 1751105"/>
                <a:gd name="connsiteX3" fmla="*/ 1423343 w 1423343"/>
                <a:gd name="connsiteY3" fmla="*/ 1751105 h 1751105"/>
                <a:gd name="connsiteX4" fmla="*/ 551408 w 1423343"/>
                <a:gd name="connsiteY4" fmla="*/ 0 h 1751105"/>
                <a:gd name="connsiteX5" fmla="*/ 0 w 1423343"/>
                <a:gd name="connsiteY5" fmla="*/ 23905 h 175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43" h="1751105">
                  <a:moveTo>
                    <a:pt x="0" y="23905"/>
                  </a:moveTo>
                  <a:lnTo>
                    <a:pt x="1148426" y="1733176"/>
                  </a:lnTo>
                  <a:lnTo>
                    <a:pt x="1178308" y="1751105"/>
                  </a:lnTo>
                  <a:lnTo>
                    <a:pt x="1423343" y="1751105"/>
                  </a:lnTo>
                  <a:lnTo>
                    <a:pt x="551408" y="0"/>
                  </a:lnTo>
                  <a:lnTo>
                    <a:pt x="0" y="2390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7D2ECAA-1895-4915-9104-856F9B9501D6}"/>
              </a:ext>
            </a:extLst>
          </p:cNvPr>
          <p:cNvSpPr txBox="1"/>
          <p:nvPr/>
        </p:nvSpPr>
        <p:spPr>
          <a:xfrm>
            <a:off x="1167685" y="3169410"/>
            <a:ext cx="53175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THAILAND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8DCD9F-4299-46CB-B4F2-42AF7BDE4378}"/>
              </a:ext>
            </a:extLst>
          </p:cNvPr>
          <p:cNvSpPr txBox="1"/>
          <p:nvPr/>
        </p:nvSpPr>
        <p:spPr>
          <a:xfrm>
            <a:off x="7042802" y="3031271"/>
            <a:ext cx="48826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Futura Lt BT" panose="020B0402020204020303" pitchFamily="34" charset="0"/>
              </a:rPr>
              <a:t>Cyber</a:t>
            </a:r>
          </a:p>
          <a:p>
            <a:r>
              <a:rPr lang="en-US" sz="8000" dirty="0">
                <a:solidFill>
                  <a:schemeClr val="bg1"/>
                </a:solidFill>
                <a:latin typeface="Futura Lt BT" panose="020B0402020204020303" pitchFamily="34" charset="0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317407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301 L 0.32305 -0.002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3 L 0.32305 -0.00277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3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22594" y="3243803"/>
                <a:ext cx="1169125" cy="899160"/>
              </a:xfrm>
              <a:prstGeom prst="triangle">
                <a:avLst/>
              </a:prstGeom>
              <a:solidFill>
                <a:srgbClr val="9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4" descr="Logo Pdf, ? Logo, Wildcats Logo, Premium Logo, Technology Logo, Free ...">
            <a:extLst>
              <a:ext uri="{FF2B5EF4-FFF2-40B4-BE49-F238E27FC236}">
                <a16:creationId xmlns:a16="http://schemas.microsoft.com/office/drawing/2014/main" id="{BC11F05B-7B28-8B9A-D3DE-98DB1D700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21" y="2463361"/>
            <a:ext cx="2029314" cy="22300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D037F5-CBDF-7EC9-44E0-2CE3DD4913FD}"/>
              </a:ext>
            </a:extLst>
          </p:cNvPr>
          <p:cNvSpPr txBox="1"/>
          <p:nvPr/>
        </p:nvSpPr>
        <p:spPr>
          <a:xfrm>
            <a:off x="5223435" y="2932036"/>
            <a:ext cx="2235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365</a:t>
            </a:r>
            <a:endParaRPr lang="en-US" sz="11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11B069-AD4A-1FDC-E028-3F0DBDF1D10F}"/>
              </a:ext>
            </a:extLst>
          </p:cNvPr>
          <p:cNvSpPr txBox="1"/>
          <p:nvPr/>
        </p:nvSpPr>
        <p:spPr>
          <a:xfrm>
            <a:off x="5223434" y="3289485"/>
            <a:ext cx="2856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LICENSES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96575D-685C-4110-BFEA-47E6FA690C2C}"/>
              </a:ext>
            </a:extLst>
          </p:cNvPr>
          <p:cNvCxnSpPr/>
          <p:nvPr/>
        </p:nvCxnSpPr>
        <p:spPr>
          <a:xfrm>
            <a:off x="7756263" y="2183803"/>
            <a:ext cx="0" cy="2990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504872-AFB0-BA1B-C4F4-7C29C2FBAA0E}"/>
              </a:ext>
            </a:extLst>
          </p:cNvPr>
          <p:cNvSpPr txBox="1"/>
          <p:nvPr/>
        </p:nvSpPr>
        <p:spPr>
          <a:xfrm>
            <a:off x="7882367" y="2325791"/>
            <a:ext cx="129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Business</a:t>
            </a:r>
            <a:endParaRPr lang="en-US" sz="10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7E828-EDC3-2336-5EEC-05A1222A2A3C}"/>
              </a:ext>
            </a:extLst>
          </p:cNvPr>
          <p:cNvSpPr txBox="1"/>
          <p:nvPr/>
        </p:nvSpPr>
        <p:spPr>
          <a:xfrm>
            <a:off x="7882367" y="3748414"/>
            <a:ext cx="147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nterprise</a:t>
            </a:r>
            <a:endParaRPr lang="en-US" sz="1000" dirty="0">
              <a:solidFill>
                <a:schemeClr val="accent1">
                  <a:lumMod val="60000"/>
                  <a:lumOff val="4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7F017-E907-8C5B-C717-B40132E01FE1}"/>
              </a:ext>
            </a:extLst>
          </p:cNvPr>
          <p:cNvSpPr txBox="1"/>
          <p:nvPr/>
        </p:nvSpPr>
        <p:spPr>
          <a:xfrm>
            <a:off x="8874084" y="2371957"/>
            <a:ext cx="1410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(Limit 300 users)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376734-6AF7-B4A5-4F2F-62327008D1C3}"/>
              </a:ext>
            </a:extLst>
          </p:cNvPr>
          <p:cNvGrpSpPr/>
          <p:nvPr/>
        </p:nvGrpSpPr>
        <p:grpSpPr>
          <a:xfrm>
            <a:off x="8181787" y="2725901"/>
            <a:ext cx="1000758" cy="876316"/>
            <a:chOff x="8181787" y="2725901"/>
            <a:chExt cx="1000758" cy="8763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A92288-47D4-3532-A11E-20C8952FBED6}"/>
                </a:ext>
              </a:extLst>
            </p:cNvPr>
            <p:cNvSpPr txBox="1"/>
            <p:nvPr/>
          </p:nvSpPr>
          <p:spPr>
            <a:xfrm>
              <a:off x="8181788" y="2725901"/>
              <a:ext cx="994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Basic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1E8267-3FF2-30E0-0B7B-F80378796EBA}"/>
                </a:ext>
              </a:extLst>
            </p:cNvPr>
            <p:cNvSpPr txBox="1"/>
            <p:nvPr/>
          </p:nvSpPr>
          <p:spPr>
            <a:xfrm>
              <a:off x="8181787" y="2993795"/>
              <a:ext cx="994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Standard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02E98A-2076-D215-AFF4-7036FB2FE7C7}"/>
                </a:ext>
              </a:extLst>
            </p:cNvPr>
            <p:cNvSpPr txBox="1"/>
            <p:nvPr/>
          </p:nvSpPr>
          <p:spPr>
            <a:xfrm>
              <a:off x="8188060" y="3263663"/>
              <a:ext cx="994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Premium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3999F8-F4C5-7D17-997F-FB9E9DF28474}"/>
              </a:ext>
            </a:extLst>
          </p:cNvPr>
          <p:cNvGrpSpPr/>
          <p:nvPr/>
        </p:nvGrpSpPr>
        <p:grpSpPr>
          <a:xfrm>
            <a:off x="9268909" y="2756678"/>
            <a:ext cx="2349350" cy="1023331"/>
            <a:chOff x="9268909" y="2756678"/>
            <a:chExt cx="2349350" cy="102333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4E25A1E-6839-9946-979F-C8A1E0B2C6AD}"/>
                </a:ext>
              </a:extLst>
            </p:cNvPr>
            <p:cNvGrpSpPr/>
            <p:nvPr/>
          </p:nvGrpSpPr>
          <p:grpSpPr>
            <a:xfrm>
              <a:off x="9268909" y="2756678"/>
              <a:ext cx="2349350" cy="1023331"/>
              <a:chOff x="9268909" y="2756678"/>
              <a:chExt cx="2349350" cy="102333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64823A-AC7C-49CC-45E0-8D6B6A8BC36E}"/>
                  </a:ext>
                </a:extLst>
              </p:cNvPr>
              <p:cNvSpPr txBox="1"/>
              <p:nvPr/>
            </p:nvSpPr>
            <p:spPr>
              <a:xfrm>
                <a:off x="9293034" y="2756678"/>
                <a:ext cx="99448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Online Apps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44C8C1-D730-6A95-41D8-ADE44C2D4966}"/>
                  </a:ext>
                </a:extLst>
              </p:cNvPr>
              <p:cNvSpPr txBox="1"/>
              <p:nvPr/>
            </p:nvSpPr>
            <p:spPr>
              <a:xfrm>
                <a:off x="9277872" y="3041374"/>
                <a:ext cx="14104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+ Installed Apps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0C1DE07-B008-6501-5C63-779FAD6A4E91}"/>
                  </a:ext>
                </a:extLst>
              </p:cNvPr>
              <p:cNvSpPr txBox="1"/>
              <p:nvPr/>
            </p:nvSpPr>
            <p:spPr>
              <a:xfrm>
                <a:off x="9268909" y="3318344"/>
                <a:ext cx="23493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+ MDB        + MDO</a:t>
                </a:r>
              </a:p>
              <a:p>
                <a:r>
                  <a:rPr lang="en-US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+ Basic DLP + Entra ID P1 (CA)</a:t>
                </a: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0B2EAB4-B570-156D-A412-BDA7E56F83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7155" y="3332992"/>
                <a:ext cx="218442" cy="218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Microsoft Office 365 - Microsoft Office - WinISO.pl">
                <a:extLst>
                  <a:ext uri="{FF2B5EF4-FFF2-40B4-BE49-F238E27FC236}">
                    <a16:creationId xmlns:a16="http://schemas.microsoft.com/office/drawing/2014/main" id="{78B46199-F06D-2446-C7EE-CB18759470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83843" y="3338305"/>
                <a:ext cx="218442" cy="218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951B3D4-2650-362C-40EA-B021BDA4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513" b="93487" l="4233" r="93122">
                          <a14:foregroundMark x1="4233" y1="37931" x2="4233" y2="37931"/>
                          <a14:foregroundMark x1="48148" y1="9579" x2="48148" y2="9579"/>
                          <a14:foregroundMark x1="26984" y1="9579" x2="26984" y2="9579"/>
                          <a14:foregroundMark x1="18519" y1="90421" x2="18519" y2="90421"/>
                          <a14:foregroundMark x1="75132" y1="81609" x2="75132" y2="81609"/>
                          <a14:foregroundMark x1="16931" y1="93103" x2="16931" y2="93103"/>
                          <a14:foregroundMark x1="47090" y1="93487" x2="75661" y2="70498"/>
                          <a14:foregroundMark x1="80952" y1="81609" x2="50265" y2="82375"/>
                          <a14:foregroundMark x1="50265" y1="82375" x2="80952" y2="76245"/>
                          <a14:foregroundMark x1="80952" y1="76245" x2="77778" y2="32567"/>
                          <a14:foregroundMark x1="92593" y1="55939" x2="89947" y2="78161"/>
                          <a14:foregroundMark x1="89947" y1="78161" x2="79894" y2="87356"/>
                          <a14:foregroundMark x1="89947" y1="90038" x2="86243" y2="37165"/>
                          <a14:foregroundMark x1="86243" y1="37165" x2="74074" y2="22989"/>
                          <a14:foregroundMark x1="86772" y1="27203" x2="86772" y2="27203"/>
                          <a14:foregroundMark x1="93122" y1="42912" x2="93122" y2="42912"/>
                          <a14:foregroundMark x1="74074" y1="46743" x2="74074" y2="46743"/>
                          <a14:foregroundMark x1="29101" y1="6513" x2="29101" y2="651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98477" y="3541541"/>
              <a:ext cx="158183" cy="21844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0A6D55-A1CB-F5B9-0144-4D1CC5538F2F}"/>
              </a:ext>
            </a:extLst>
          </p:cNvPr>
          <p:cNvGrpSpPr/>
          <p:nvPr/>
        </p:nvGrpSpPr>
        <p:grpSpPr>
          <a:xfrm>
            <a:off x="8181787" y="4133135"/>
            <a:ext cx="3161550" cy="797070"/>
            <a:chOff x="8181787" y="4133135"/>
            <a:chExt cx="3161550" cy="79707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F369360-DED9-C32C-30A1-45E9FB84E2F9}"/>
                </a:ext>
              </a:extLst>
            </p:cNvPr>
            <p:cNvGrpSpPr/>
            <p:nvPr/>
          </p:nvGrpSpPr>
          <p:grpSpPr>
            <a:xfrm>
              <a:off x="8181787" y="4133135"/>
              <a:ext cx="1000757" cy="643595"/>
              <a:chOff x="8181787" y="4133135"/>
              <a:chExt cx="1000757" cy="64359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31AC01-7394-3733-7F64-87EE38349265}"/>
                  </a:ext>
                </a:extLst>
              </p:cNvPr>
              <p:cNvSpPr txBox="1"/>
              <p:nvPr/>
            </p:nvSpPr>
            <p:spPr>
              <a:xfrm>
                <a:off x="8188059" y="4133135"/>
                <a:ext cx="9944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2C45E9-5E5D-DD67-C113-43391AFD3E91}"/>
                  </a:ext>
                </a:extLst>
              </p:cNvPr>
              <p:cNvSpPr txBox="1"/>
              <p:nvPr/>
            </p:nvSpPr>
            <p:spPr>
              <a:xfrm>
                <a:off x="8181787" y="4438176"/>
                <a:ext cx="9944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E5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CF18EA-5648-A3C1-641E-EC4528631175}"/>
                </a:ext>
              </a:extLst>
            </p:cNvPr>
            <p:cNvSpPr txBox="1"/>
            <p:nvPr/>
          </p:nvSpPr>
          <p:spPr>
            <a:xfrm>
              <a:off x="8563685" y="4148524"/>
              <a:ext cx="14104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+ MDE P1</a:t>
              </a: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A33DFF7E-9FBB-5270-008C-953EB523E0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9015" y="4180119"/>
              <a:ext cx="218442" cy="218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84999F8-BAA9-6938-F0A6-1E6C5FACB512}"/>
                </a:ext>
              </a:extLst>
            </p:cNvPr>
            <p:cNvSpPr txBox="1"/>
            <p:nvPr/>
          </p:nvSpPr>
          <p:spPr>
            <a:xfrm>
              <a:off x="8572648" y="4461358"/>
              <a:ext cx="27706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+ MDE P2	 + Purview Complete</a:t>
              </a:r>
            </a:p>
            <a:p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+ Entra ID P2 (PIM)</a:t>
              </a:r>
            </a:p>
          </p:txBody>
        </p:sp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5A6E890F-A817-0741-D344-B68EE69AA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9015" y="4454176"/>
              <a:ext cx="218442" cy="218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8EAC9F9-F6D5-9C3C-1A41-ADC03703FA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3603" b="90074" l="7197" r="93939">
                          <a14:foregroundMark x1="46591" y1="13603" x2="46591" y2="13603"/>
                          <a14:foregroundMark x1="7197" y1="77941" x2="7197" y2="77941"/>
                          <a14:foregroundMark x1="45076" y1="89706" x2="45076" y2="89706"/>
                          <a14:foregroundMark x1="93939" y1="81250" x2="93939" y2="81250"/>
                        </a14:backgroundRemoval>
                      </a14:imgEffect>
                    </a14:imgLayer>
                  </a14:imgProps>
                </a:ext>
              </a:extLst>
            </a:blip>
            <a:srcRect t="7689"/>
            <a:stretch/>
          </p:blipFill>
          <p:spPr>
            <a:xfrm>
              <a:off x="11016711" y="4479491"/>
              <a:ext cx="253113" cy="24073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DAB4114-0C4B-8DF4-99E6-8816C8788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513" b="93487" l="4233" r="93122">
                          <a14:foregroundMark x1="4233" y1="37931" x2="4233" y2="37931"/>
                          <a14:foregroundMark x1="48148" y1="9579" x2="48148" y2="9579"/>
                          <a14:foregroundMark x1="26984" y1="9579" x2="26984" y2="9579"/>
                          <a14:foregroundMark x1="18519" y1="90421" x2="18519" y2="90421"/>
                          <a14:foregroundMark x1="75132" y1="81609" x2="75132" y2="81609"/>
                          <a14:foregroundMark x1="16931" y1="93103" x2="16931" y2="93103"/>
                          <a14:foregroundMark x1="47090" y1="93487" x2="75661" y2="70498"/>
                          <a14:foregroundMark x1="80952" y1="81609" x2="50265" y2="82375"/>
                          <a14:foregroundMark x1="50265" y1="82375" x2="80952" y2="76245"/>
                          <a14:foregroundMark x1="80952" y1="76245" x2="77778" y2="32567"/>
                          <a14:foregroundMark x1="92593" y1="55939" x2="89947" y2="78161"/>
                          <a14:foregroundMark x1="89947" y1="78161" x2="79894" y2="87356"/>
                          <a14:foregroundMark x1="89947" y1="90038" x2="86243" y2="37165"/>
                          <a14:foregroundMark x1="86243" y1="37165" x2="74074" y2="22989"/>
                          <a14:foregroundMark x1="86772" y1="27203" x2="86772" y2="27203"/>
                          <a14:foregroundMark x1="93122" y1="42912" x2="93122" y2="42912"/>
                          <a14:foregroundMark x1="74074" y1="46743" x2="74074" y2="46743"/>
                          <a14:foregroundMark x1="29101" y1="6513" x2="29101" y2="651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83095" y="4711763"/>
              <a:ext cx="158183" cy="21844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2993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4" descr="Logo Pdf, ? Logo, Wildcats Logo, Premium Logo, Technology Logo, Free ...">
            <a:extLst>
              <a:ext uri="{FF2B5EF4-FFF2-40B4-BE49-F238E27FC236}">
                <a16:creationId xmlns:a16="http://schemas.microsoft.com/office/drawing/2014/main" id="{2598F199-D46B-DF7B-700F-4A9D58187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91" y="431361"/>
            <a:ext cx="963377" cy="105865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D6E8E1-CA9E-716F-55FA-2D6E9E4656D3}"/>
              </a:ext>
            </a:extLst>
          </p:cNvPr>
          <p:cNvSpPr txBox="1"/>
          <p:nvPr/>
        </p:nvSpPr>
        <p:spPr>
          <a:xfrm>
            <a:off x="4318796" y="282763"/>
            <a:ext cx="2235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</a:t>
            </a:r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365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882638-B86D-28F2-E22B-D99F25D4BF96}"/>
              </a:ext>
            </a:extLst>
          </p:cNvPr>
          <p:cNvSpPr txBox="1"/>
          <p:nvPr/>
        </p:nvSpPr>
        <p:spPr>
          <a:xfrm>
            <a:off x="4398576" y="1063739"/>
            <a:ext cx="304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Developer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Account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001462-5BDD-AD8A-13D9-EC546E9BCBE6}"/>
              </a:ext>
            </a:extLst>
          </p:cNvPr>
          <p:cNvSpPr txBox="1"/>
          <p:nvPr/>
        </p:nvSpPr>
        <p:spPr>
          <a:xfrm>
            <a:off x="10046133" y="1988360"/>
            <a:ext cx="2080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developer.microsoft.com</a:t>
            </a:r>
          </a:p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/microsoft-365/profile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4363AFA-4141-B30A-E470-360CFB094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2004" y="238166"/>
            <a:ext cx="1715075" cy="17150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29E33D-3506-006E-2AA8-1C797AAC22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6" y="2017845"/>
            <a:ext cx="2362358" cy="17321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E2B22E9-1F43-B5BB-4027-8BB266829D9A}"/>
              </a:ext>
            </a:extLst>
          </p:cNvPr>
          <p:cNvGrpSpPr/>
          <p:nvPr/>
        </p:nvGrpSpPr>
        <p:grpSpPr>
          <a:xfrm>
            <a:off x="1676075" y="2307719"/>
            <a:ext cx="1981804" cy="800251"/>
            <a:chOff x="8610600" y="2715986"/>
            <a:chExt cx="1981804" cy="80025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42E04A7-8894-C029-B59E-7911F098BF84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2558E3C-B12D-796D-F6C7-1411C7260AC0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9C99615-1FC8-1A4C-2ED8-CF5D2FBC964E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00F2ACD3-5320-A0A4-3BE3-589D2C17647B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F5B088-B0C7-A753-BAB6-3A860537E270}"/>
                </a:ext>
              </a:extLst>
            </p:cNvPr>
            <p:cNvSpPr txBox="1"/>
            <p:nvPr/>
          </p:nvSpPr>
          <p:spPr>
            <a:xfrm>
              <a:off x="9229962" y="2771968"/>
              <a:ext cx="12699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Use </a:t>
              </a:r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qualified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 </a:t>
              </a:r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personal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 mail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60B8ADDB-7978-6219-C31B-8DC03A294C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8209" y="3202990"/>
            <a:ext cx="2989291" cy="34248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E273EE-2FED-4ECA-3C98-CFF016601F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6240" y="3202990"/>
            <a:ext cx="2450690" cy="21899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DBECDE3-181E-3FC6-C999-3174CD5C56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6240" y="5447819"/>
            <a:ext cx="2143484" cy="11830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A594DAF-3EBC-8146-1D00-92BCD15467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7822" y="3173808"/>
            <a:ext cx="2591818" cy="26027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2F317AB-A274-A043-10D0-91BC8EC9A921}"/>
              </a:ext>
            </a:extLst>
          </p:cNvPr>
          <p:cNvSpPr/>
          <p:nvPr/>
        </p:nvSpPr>
        <p:spPr>
          <a:xfrm>
            <a:off x="8134530" y="0"/>
            <a:ext cx="1164843" cy="1490016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04A9FFC8-CD53-7484-2C22-EA449D95551D}"/>
              </a:ext>
            </a:extLst>
          </p:cNvPr>
          <p:cNvSpPr/>
          <p:nvPr/>
        </p:nvSpPr>
        <p:spPr>
          <a:xfrm rot="10800000">
            <a:off x="8419843" y="1490016"/>
            <a:ext cx="563719" cy="259004"/>
          </a:xfrm>
          <a:prstGeom prst="triangle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1000A7-DE83-8DE8-1B8F-91B2E22EBC6E}"/>
              </a:ext>
            </a:extLst>
          </p:cNvPr>
          <p:cNvSpPr txBox="1"/>
          <p:nvPr/>
        </p:nvSpPr>
        <p:spPr>
          <a:xfrm>
            <a:off x="8134530" y="162301"/>
            <a:ext cx="1164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Case I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64F3E1-3C29-E0A3-BD76-03A81C4B2007}"/>
              </a:ext>
            </a:extLst>
          </p:cNvPr>
          <p:cNvSpPr txBox="1"/>
          <p:nvPr/>
        </p:nvSpPr>
        <p:spPr>
          <a:xfrm>
            <a:off x="8133021" y="510491"/>
            <a:ext cx="136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FREE</a:t>
            </a:r>
            <a:endParaRPr lang="en-US" sz="14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2B1B16-3DB0-8C2D-B85B-AC9FB676874D}"/>
              </a:ext>
            </a:extLst>
          </p:cNvPr>
          <p:cNvSpPr txBox="1"/>
          <p:nvPr/>
        </p:nvSpPr>
        <p:spPr>
          <a:xfrm>
            <a:off x="8158888" y="1054128"/>
            <a:ext cx="116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If </a:t>
            </a:r>
            <a:r>
              <a:rPr lang="en-US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MCT,etc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80532CC-5DD8-A6CB-225F-6BCAA49210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90365" y="1779890"/>
            <a:ext cx="6329963" cy="57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54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4" descr="Logo Pdf, ? Logo, Wildcats Logo, Premium Logo, Technology Logo, Free ...">
            <a:extLst>
              <a:ext uri="{FF2B5EF4-FFF2-40B4-BE49-F238E27FC236}">
                <a16:creationId xmlns:a16="http://schemas.microsoft.com/office/drawing/2014/main" id="{2598F199-D46B-DF7B-700F-4A9D58187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91" y="431361"/>
            <a:ext cx="963377" cy="105865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D6E8E1-CA9E-716F-55FA-2D6E9E4656D3}"/>
              </a:ext>
            </a:extLst>
          </p:cNvPr>
          <p:cNvSpPr txBox="1"/>
          <p:nvPr/>
        </p:nvSpPr>
        <p:spPr>
          <a:xfrm>
            <a:off x="4318796" y="282763"/>
            <a:ext cx="2235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</a:t>
            </a:r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365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882638-B86D-28F2-E22B-D99F25D4BF96}"/>
              </a:ext>
            </a:extLst>
          </p:cNvPr>
          <p:cNvSpPr txBox="1"/>
          <p:nvPr/>
        </p:nvSpPr>
        <p:spPr>
          <a:xfrm>
            <a:off x="4398576" y="1063739"/>
            <a:ext cx="304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Developer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Account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001462-5BDD-AD8A-13D9-EC546E9BCBE6}"/>
              </a:ext>
            </a:extLst>
          </p:cNvPr>
          <p:cNvSpPr txBox="1"/>
          <p:nvPr/>
        </p:nvSpPr>
        <p:spPr>
          <a:xfrm>
            <a:off x="10046133" y="1988360"/>
            <a:ext cx="2080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developer.microsoft.com</a:t>
            </a:r>
          </a:p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/microsoft-365/profile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4363AFA-4141-B30A-E470-360CFB094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2004" y="238166"/>
            <a:ext cx="1715075" cy="171507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2F317AB-A274-A043-10D0-91BC8EC9A921}"/>
              </a:ext>
            </a:extLst>
          </p:cNvPr>
          <p:cNvSpPr/>
          <p:nvPr/>
        </p:nvSpPr>
        <p:spPr>
          <a:xfrm>
            <a:off x="8134530" y="0"/>
            <a:ext cx="1164843" cy="1490016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04A9FFC8-CD53-7484-2C22-EA449D95551D}"/>
              </a:ext>
            </a:extLst>
          </p:cNvPr>
          <p:cNvSpPr/>
          <p:nvPr/>
        </p:nvSpPr>
        <p:spPr>
          <a:xfrm rot="10800000">
            <a:off x="8419843" y="1490016"/>
            <a:ext cx="563719" cy="259004"/>
          </a:xfrm>
          <a:prstGeom prst="triangle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1000A7-DE83-8DE8-1B8F-91B2E22EBC6E}"/>
              </a:ext>
            </a:extLst>
          </p:cNvPr>
          <p:cNvSpPr txBox="1"/>
          <p:nvPr/>
        </p:nvSpPr>
        <p:spPr>
          <a:xfrm>
            <a:off x="8134530" y="162301"/>
            <a:ext cx="1164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Case I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64F3E1-3C29-E0A3-BD76-03A81C4B2007}"/>
              </a:ext>
            </a:extLst>
          </p:cNvPr>
          <p:cNvSpPr txBox="1"/>
          <p:nvPr/>
        </p:nvSpPr>
        <p:spPr>
          <a:xfrm>
            <a:off x="8133021" y="510491"/>
            <a:ext cx="136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FREE</a:t>
            </a:r>
            <a:endParaRPr lang="en-US" sz="14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2B1B16-3DB0-8C2D-B85B-AC9FB676874D}"/>
              </a:ext>
            </a:extLst>
          </p:cNvPr>
          <p:cNvSpPr txBox="1"/>
          <p:nvPr/>
        </p:nvSpPr>
        <p:spPr>
          <a:xfrm>
            <a:off x="8158888" y="1054128"/>
            <a:ext cx="116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If </a:t>
            </a:r>
            <a:r>
              <a:rPr lang="en-US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MCT,etc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80532CC-5DD8-A6CB-225F-6BCAA49210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0365" y="1779890"/>
            <a:ext cx="6329963" cy="574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26FB14-ED3F-2BC0-2F2E-A4E5E6C3DD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0207" y="2490227"/>
            <a:ext cx="5557273" cy="40850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EF995AB-EAC2-3A51-255F-003F8EC7F810}"/>
              </a:ext>
            </a:extLst>
          </p:cNvPr>
          <p:cNvGrpSpPr/>
          <p:nvPr/>
        </p:nvGrpSpPr>
        <p:grpSpPr>
          <a:xfrm>
            <a:off x="8607480" y="2487051"/>
            <a:ext cx="2120284" cy="886979"/>
            <a:chOff x="8610600" y="2715986"/>
            <a:chExt cx="2120284" cy="88697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84B710A-A3CE-4FC5-29F3-577FA534CD3C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E95AE8-F1C9-417C-9E8A-B36F1BB5F908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4EA59B9-6090-8B63-D4DD-8F04F1EFBB20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C89F86DB-FCAD-7376-E90B-F77CFC920963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F171BB-024D-438F-DECD-C6B08467F9C2}"/>
                </a:ext>
              </a:extLst>
            </p:cNvPr>
            <p:cNvSpPr txBox="1"/>
            <p:nvPr/>
          </p:nvSpPr>
          <p:spPr>
            <a:xfrm>
              <a:off x="9229961" y="2771968"/>
              <a:ext cx="15009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Delete old tenant/sandbox to create new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B9FB54-2D10-0625-B61E-DA28E0C3061D}"/>
              </a:ext>
            </a:extLst>
          </p:cNvPr>
          <p:cNvGrpSpPr/>
          <p:nvPr/>
        </p:nvGrpSpPr>
        <p:grpSpPr>
          <a:xfrm>
            <a:off x="8385864" y="5808720"/>
            <a:ext cx="2120284" cy="800251"/>
            <a:chOff x="8610600" y="2715986"/>
            <a:chExt cx="2120284" cy="80025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EC71713-D7A8-2A90-723D-3D9AA81B8D26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C1E8815-182F-5AB2-2BDE-7DD0DA3C1D1E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B554A9D-0855-38CB-C321-4B847D3059D1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E0A2C174-60D0-0C4C-3A39-216EA7A2E894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051E59-B041-90A4-2243-6991C94CE3E0}"/>
                </a:ext>
              </a:extLst>
            </p:cNvPr>
            <p:cNvSpPr txBox="1"/>
            <p:nvPr/>
          </p:nvSpPr>
          <p:spPr>
            <a:xfrm>
              <a:off x="9229961" y="2771968"/>
              <a:ext cx="1500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Start new sandbox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2E58A5-868C-2885-96F9-EFD3F2E03270}"/>
              </a:ext>
            </a:extLst>
          </p:cNvPr>
          <p:cNvGrpSpPr/>
          <p:nvPr/>
        </p:nvGrpSpPr>
        <p:grpSpPr>
          <a:xfrm>
            <a:off x="4325388" y="3738461"/>
            <a:ext cx="2120284" cy="800251"/>
            <a:chOff x="8610600" y="2715986"/>
            <a:chExt cx="2120284" cy="80025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2C96F4E-6D9C-03D4-D8C6-CF4FC42AC222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C462136-6F82-CF31-6FBC-E6224C3F124C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BA1B081-9559-17A5-E4DB-30D8AA6E5148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564C0581-D1AE-65E5-39A9-311388E543F5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419E3A-9B02-9FDB-6574-240571887E9C}"/>
                </a:ext>
              </a:extLst>
            </p:cNvPr>
            <p:cNvSpPr txBox="1"/>
            <p:nvPr/>
          </p:nvSpPr>
          <p:spPr>
            <a:xfrm>
              <a:off x="9229961" y="2771968"/>
              <a:ext cx="15009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Get “random” @xxx.onmicrosoft.com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7C434AD-9C0A-A52D-B3F0-EF3EDB78E050}"/>
              </a:ext>
            </a:extLst>
          </p:cNvPr>
          <p:cNvGrpSpPr/>
          <p:nvPr/>
        </p:nvGrpSpPr>
        <p:grpSpPr>
          <a:xfrm>
            <a:off x="4536854" y="5037072"/>
            <a:ext cx="2120284" cy="800251"/>
            <a:chOff x="8610600" y="2715986"/>
            <a:chExt cx="2120284" cy="80025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68FE174-9D5F-6EEF-C606-C0D53F3483F6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4F746EC-B895-E99C-7E15-4A01929DCA4F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05119D4-93F6-20D6-6E15-82DCE36CC9E5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Isosceles Triangle 56">
                <a:extLst>
                  <a:ext uri="{FF2B5EF4-FFF2-40B4-BE49-F238E27FC236}">
                    <a16:creationId xmlns:a16="http://schemas.microsoft.com/office/drawing/2014/main" id="{26C7EEC1-D47E-5E4F-9F51-F96131AA8EDC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AB1D97D-2E98-F96F-6F30-D32B88DACD45}"/>
                </a:ext>
              </a:extLst>
            </p:cNvPr>
            <p:cNvSpPr txBox="1"/>
            <p:nvPr/>
          </p:nvSpPr>
          <p:spPr>
            <a:xfrm>
              <a:off x="9229961" y="2771968"/>
              <a:ext cx="15009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Keep active to be continuing use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AEFE998-4407-5511-8CE5-11923BF270CE}"/>
              </a:ext>
            </a:extLst>
          </p:cNvPr>
          <p:cNvGrpSpPr/>
          <p:nvPr/>
        </p:nvGrpSpPr>
        <p:grpSpPr>
          <a:xfrm>
            <a:off x="6210310" y="477373"/>
            <a:ext cx="2060160" cy="635499"/>
            <a:chOff x="8610600" y="2715986"/>
            <a:chExt cx="2120284" cy="63549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12D7EB-5C29-20F9-BD5B-64731F175F8E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635499"/>
              <a:chOff x="8610600" y="2715986"/>
              <a:chExt cx="1981804" cy="635499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ABABD18-F0BC-8306-2F61-71604C31B084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619305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F5499C1-DFB0-AA23-2019-ADF7A2AF8CF5}"/>
                  </a:ext>
                </a:extLst>
              </p:cNvPr>
              <p:cNvSpPr/>
              <p:nvPr/>
            </p:nvSpPr>
            <p:spPr>
              <a:xfrm>
                <a:off x="8610600" y="2715987"/>
                <a:ext cx="381000" cy="635498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C29507A4-ACF9-F9CF-C389-EDB7ED2F6A34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AB08E1-3B58-8C30-552D-DDC08B2E57B0}"/>
                </a:ext>
              </a:extLst>
            </p:cNvPr>
            <p:cNvSpPr txBox="1"/>
            <p:nvPr/>
          </p:nvSpPr>
          <p:spPr>
            <a:xfrm>
              <a:off x="9229961" y="2771968"/>
              <a:ext cx="15009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Or ask your Partner if you have rights.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latin typeface="supermarket" panose="02000000000000000000" pitchFamily="2" charset="0"/>
                <a:cs typeface="supermarke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2969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4" descr="Logo Pdf, ? Logo, Wildcats Logo, Premium Logo, Technology Logo, Free ...">
            <a:extLst>
              <a:ext uri="{FF2B5EF4-FFF2-40B4-BE49-F238E27FC236}">
                <a16:creationId xmlns:a16="http://schemas.microsoft.com/office/drawing/2014/main" id="{2598F199-D46B-DF7B-700F-4A9D58187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91" y="431361"/>
            <a:ext cx="963377" cy="105865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D6E8E1-CA9E-716F-55FA-2D6E9E4656D3}"/>
              </a:ext>
            </a:extLst>
          </p:cNvPr>
          <p:cNvSpPr txBox="1"/>
          <p:nvPr/>
        </p:nvSpPr>
        <p:spPr>
          <a:xfrm>
            <a:off x="4318796" y="282763"/>
            <a:ext cx="2235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</a:t>
            </a:r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365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882638-B86D-28F2-E22B-D99F25D4BF96}"/>
              </a:ext>
            </a:extLst>
          </p:cNvPr>
          <p:cNvSpPr txBox="1"/>
          <p:nvPr/>
        </p:nvSpPr>
        <p:spPr>
          <a:xfrm>
            <a:off x="4398576" y="1063739"/>
            <a:ext cx="304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Developer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Account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4363AFA-4141-B30A-E470-360CFB094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2004" y="238166"/>
            <a:ext cx="1715075" cy="171507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2F317AB-A274-A043-10D0-91BC8EC9A921}"/>
              </a:ext>
            </a:extLst>
          </p:cNvPr>
          <p:cNvSpPr/>
          <p:nvPr/>
        </p:nvSpPr>
        <p:spPr>
          <a:xfrm>
            <a:off x="8134530" y="0"/>
            <a:ext cx="1164843" cy="1490016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04A9FFC8-CD53-7484-2C22-EA449D95551D}"/>
              </a:ext>
            </a:extLst>
          </p:cNvPr>
          <p:cNvSpPr/>
          <p:nvPr/>
        </p:nvSpPr>
        <p:spPr>
          <a:xfrm rot="10800000">
            <a:off x="8419843" y="1490016"/>
            <a:ext cx="563719" cy="259004"/>
          </a:xfrm>
          <a:prstGeom prst="triangle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1000A7-DE83-8DE8-1B8F-91B2E22EBC6E}"/>
              </a:ext>
            </a:extLst>
          </p:cNvPr>
          <p:cNvSpPr txBox="1"/>
          <p:nvPr/>
        </p:nvSpPr>
        <p:spPr>
          <a:xfrm>
            <a:off x="8134530" y="162301"/>
            <a:ext cx="1164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Case I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64F3E1-3C29-E0A3-BD76-03A81C4B2007}"/>
              </a:ext>
            </a:extLst>
          </p:cNvPr>
          <p:cNvSpPr txBox="1"/>
          <p:nvPr/>
        </p:nvSpPr>
        <p:spPr>
          <a:xfrm>
            <a:off x="8133021" y="510491"/>
            <a:ext cx="136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FREE</a:t>
            </a:r>
            <a:endParaRPr lang="en-US" sz="14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2B1B16-3DB0-8C2D-B85B-AC9FB676874D}"/>
              </a:ext>
            </a:extLst>
          </p:cNvPr>
          <p:cNvSpPr txBox="1"/>
          <p:nvPr/>
        </p:nvSpPr>
        <p:spPr>
          <a:xfrm>
            <a:off x="8158888" y="1054128"/>
            <a:ext cx="116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If </a:t>
            </a:r>
            <a:r>
              <a:rPr lang="en-US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MCT,etc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979A259-DAF9-6B35-3365-FD6E23F5F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8820" y="1812878"/>
            <a:ext cx="5825969" cy="493662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942C3FC-F378-80AB-5444-FAFA5C95CC1D}"/>
              </a:ext>
            </a:extLst>
          </p:cNvPr>
          <p:cNvGrpSpPr/>
          <p:nvPr/>
        </p:nvGrpSpPr>
        <p:grpSpPr>
          <a:xfrm>
            <a:off x="-244323" y="2748084"/>
            <a:ext cx="2120284" cy="800251"/>
            <a:chOff x="8610600" y="2715986"/>
            <a:chExt cx="2120284" cy="8002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6A429BA-1C8F-B5A7-ECCD-05AC18F48F29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148C4BC-87E3-6870-CD96-9F0838989C08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2B407EC-11AD-A506-F54F-9762477E8D24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F7ACDB0E-5CAD-12EE-40C0-E3B2C75460D2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A5CA72-A856-74A2-784E-E822DB5395E1}"/>
                </a:ext>
              </a:extLst>
            </p:cNvPr>
            <p:cNvSpPr txBox="1"/>
            <p:nvPr/>
          </p:nvSpPr>
          <p:spPr>
            <a:xfrm>
              <a:off x="9229961" y="2771968"/>
              <a:ext cx="15009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Recommend for temporary labs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ABE88F1-4963-8BC8-437D-F31FFDBF5181}"/>
              </a:ext>
            </a:extLst>
          </p:cNvPr>
          <p:cNvGrpSpPr/>
          <p:nvPr/>
        </p:nvGrpSpPr>
        <p:grpSpPr>
          <a:xfrm>
            <a:off x="4140566" y="5115355"/>
            <a:ext cx="2512140" cy="1225533"/>
            <a:chOff x="8610600" y="2715986"/>
            <a:chExt cx="2512140" cy="122553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E9D551E-C4D7-06E7-7F69-D1EC77C9CA0A}"/>
                </a:ext>
              </a:extLst>
            </p:cNvPr>
            <p:cNvGrpSpPr/>
            <p:nvPr/>
          </p:nvGrpSpPr>
          <p:grpSpPr>
            <a:xfrm>
              <a:off x="8610600" y="2715986"/>
              <a:ext cx="2512140" cy="1225533"/>
              <a:chOff x="8610600" y="2715986"/>
              <a:chExt cx="2512140" cy="122553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2D14482-F5B1-9514-DB94-3B5ED49ACEFE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2512140" cy="1225533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432F4B5-2523-BB99-81BF-95C8404BF37C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1225533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D72D5315-CB1A-A595-4D95-A38279EC2707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75B836D-C663-EC59-5429-9611A3F12500}"/>
                </a:ext>
              </a:extLst>
            </p:cNvPr>
            <p:cNvSpPr txBox="1"/>
            <p:nvPr/>
          </p:nvSpPr>
          <p:spPr>
            <a:xfrm>
              <a:off x="9229961" y="2771968"/>
              <a:ext cx="189277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For prolonged experiment. You can continue using if you can keep it active and still having rights (</a:t>
              </a:r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MCT,etc</a:t>
              </a:r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.)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C1307582-B91E-F0A8-10C7-165DA2FFA2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9494" y="1993768"/>
            <a:ext cx="4156041" cy="47246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502CDEBF-AB87-8512-2AB3-D7C08E218E5F}"/>
              </a:ext>
            </a:extLst>
          </p:cNvPr>
          <p:cNvGrpSpPr/>
          <p:nvPr/>
        </p:nvGrpSpPr>
        <p:grpSpPr>
          <a:xfrm>
            <a:off x="9054835" y="3224294"/>
            <a:ext cx="2120284" cy="800251"/>
            <a:chOff x="8610600" y="2715986"/>
            <a:chExt cx="2120284" cy="80025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E12859D-6D72-8110-3712-2122847929C3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90CC3DD-7CCB-AE43-D8B0-0A88CE408923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CDB9A39-2EC5-2560-570E-62AE3D7BEAFA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Isosceles Triangle 66">
                <a:extLst>
                  <a:ext uri="{FF2B5EF4-FFF2-40B4-BE49-F238E27FC236}">
                    <a16:creationId xmlns:a16="http://schemas.microsoft.com/office/drawing/2014/main" id="{4C843D08-4FCD-6A2A-4AE9-A7FCB3A57929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04554EF-0254-531C-E131-2301E74EB0A5}"/>
                </a:ext>
              </a:extLst>
            </p:cNvPr>
            <p:cNvSpPr txBox="1"/>
            <p:nvPr/>
          </p:nvSpPr>
          <p:spPr>
            <a:xfrm>
              <a:off x="9229961" y="2771968"/>
              <a:ext cx="15009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Require complex password (15 chars++)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E20B3845-C0BF-4CE1-1B3A-6C9708A9E6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4188" y="5350118"/>
            <a:ext cx="2418290" cy="14571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494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4" descr="Logo Pdf, ? Logo, Wildcats Logo, Premium Logo, Technology Logo, Free ...">
            <a:extLst>
              <a:ext uri="{FF2B5EF4-FFF2-40B4-BE49-F238E27FC236}">
                <a16:creationId xmlns:a16="http://schemas.microsoft.com/office/drawing/2014/main" id="{2598F199-D46B-DF7B-700F-4A9D58187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91" y="431361"/>
            <a:ext cx="963377" cy="105865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D6E8E1-CA9E-716F-55FA-2D6E9E4656D3}"/>
              </a:ext>
            </a:extLst>
          </p:cNvPr>
          <p:cNvSpPr txBox="1"/>
          <p:nvPr/>
        </p:nvSpPr>
        <p:spPr>
          <a:xfrm>
            <a:off x="4318796" y="282763"/>
            <a:ext cx="2235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</a:t>
            </a:r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365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882638-B86D-28F2-E22B-D99F25D4BF96}"/>
              </a:ext>
            </a:extLst>
          </p:cNvPr>
          <p:cNvSpPr txBox="1"/>
          <p:nvPr/>
        </p:nvSpPr>
        <p:spPr>
          <a:xfrm>
            <a:off x="4398576" y="1063739"/>
            <a:ext cx="304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Developer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Account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4363AFA-4141-B30A-E470-360CFB094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2004" y="238166"/>
            <a:ext cx="1715075" cy="171507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2F317AB-A274-A043-10D0-91BC8EC9A921}"/>
              </a:ext>
            </a:extLst>
          </p:cNvPr>
          <p:cNvSpPr/>
          <p:nvPr/>
        </p:nvSpPr>
        <p:spPr>
          <a:xfrm>
            <a:off x="8134530" y="0"/>
            <a:ext cx="1164843" cy="1490016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04A9FFC8-CD53-7484-2C22-EA449D95551D}"/>
              </a:ext>
            </a:extLst>
          </p:cNvPr>
          <p:cNvSpPr/>
          <p:nvPr/>
        </p:nvSpPr>
        <p:spPr>
          <a:xfrm rot="10800000">
            <a:off x="8419843" y="1490016"/>
            <a:ext cx="563719" cy="259004"/>
          </a:xfrm>
          <a:prstGeom prst="triangle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1000A7-DE83-8DE8-1B8F-91B2E22EBC6E}"/>
              </a:ext>
            </a:extLst>
          </p:cNvPr>
          <p:cNvSpPr txBox="1"/>
          <p:nvPr/>
        </p:nvSpPr>
        <p:spPr>
          <a:xfrm>
            <a:off x="8134530" y="162301"/>
            <a:ext cx="1164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Case I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64F3E1-3C29-E0A3-BD76-03A81C4B2007}"/>
              </a:ext>
            </a:extLst>
          </p:cNvPr>
          <p:cNvSpPr txBox="1"/>
          <p:nvPr/>
        </p:nvSpPr>
        <p:spPr>
          <a:xfrm>
            <a:off x="8133021" y="510491"/>
            <a:ext cx="136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FREE</a:t>
            </a:r>
            <a:endParaRPr lang="en-US" sz="14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2B1B16-3DB0-8C2D-B85B-AC9FB676874D}"/>
              </a:ext>
            </a:extLst>
          </p:cNvPr>
          <p:cNvSpPr txBox="1"/>
          <p:nvPr/>
        </p:nvSpPr>
        <p:spPr>
          <a:xfrm>
            <a:off x="8158888" y="1054128"/>
            <a:ext cx="116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If </a:t>
            </a:r>
            <a:r>
              <a:rPr lang="en-US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MCT,etc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8CD8C-E0DF-7086-B4AB-556A6E296E5F}"/>
              </a:ext>
            </a:extLst>
          </p:cNvPr>
          <p:cNvSpPr txBox="1"/>
          <p:nvPr/>
        </p:nvSpPr>
        <p:spPr>
          <a:xfrm>
            <a:off x="10046133" y="1988360"/>
            <a:ext cx="2080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developer.microsoft.com</a:t>
            </a:r>
          </a:p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/microsoft-365/profile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0F38F8-875A-B5EE-FDA8-AEE9167EF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840" y="2024047"/>
            <a:ext cx="5530733" cy="39591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8D8CF57-A019-315A-14F3-AFB4B9881512}"/>
              </a:ext>
            </a:extLst>
          </p:cNvPr>
          <p:cNvGrpSpPr/>
          <p:nvPr/>
        </p:nvGrpSpPr>
        <p:grpSpPr>
          <a:xfrm>
            <a:off x="2796980" y="3810626"/>
            <a:ext cx="2036930" cy="800251"/>
            <a:chOff x="8610600" y="2715986"/>
            <a:chExt cx="2036930" cy="80025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81E2D9-B379-A98C-A56E-D352EB1D964A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5901891-552D-F20C-4E54-70D0B2D81C1B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519118A-B2F3-E40C-5069-15359FC4B117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E5EB67BB-2BF9-2BD5-3F68-9B42A586DBD6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587E8E-775C-9BE8-CC51-0E4B995E3A36}"/>
                </a:ext>
              </a:extLst>
            </p:cNvPr>
            <p:cNvSpPr txBox="1"/>
            <p:nvPr/>
          </p:nvSpPr>
          <p:spPr>
            <a:xfrm>
              <a:off x="9229962" y="2771968"/>
              <a:ext cx="14175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Do not use same phone numbers that used to use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668A63E-D622-40D7-F9CE-125D94B86A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569" y="2019861"/>
            <a:ext cx="4110633" cy="455162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E27DAD1-2FEC-6A32-5B95-DED36B00B8BB}"/>
              </a:ext>
            </a:extLst>
          </p:cNvPr>
          <p:cNvGrpSpPr/>
          <p:nvPr/>
        </p:nvGrpSpPr>
        <p:grpSpPr>
          <a:xfrm>
            <a:off x="3936487" y="5371804"/>
            <a:ext cx="2036930" cy="800251"/>
            <a:chOff x="8610600" y="2715986"/>
            <a:chExt cx="2036930" cy="80025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F439010-85BE-D140-83B5-A5C6CAA7BD38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D1243EE-D871-203F-CF35-86FD7EDF1D17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8E5F839-4880-81BB-440D-405C6B8FF4DE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A27ADFA2-6D6F-04B5-58C0-9F7103573A00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FCAAB5-DF53-9730-0508-474C43D459AE}"/>
                </a:ext>
              </a:extLst>
            </p:cNvPr>
            <p:cNvSpPr txBox="1"/>
            <p:nvPr/>
          </p:nvSpPr>
          <p:spPr>
            <a:xfrm>
              <a:off x="9229962" y="2771968"/>
              <a:ext cx="14175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If error persists, go to Case II, apply E3 trial.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6400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4" descr="Logo Pdf, ? Logo, Wildcats Logo, Premium Logo, Technology Logo, Free ...">
            <a:extLst>
              <a:ext uri="{FF2B5EF4-FFF2-40B4-BE49-F238E27FC236}">
                <a16:creationId xmlns:a16="http://schemas.microsoft.com/office/drawing/2014/main" id="{2598F199-D46B-DF7B-700F-4A9D58187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91" y="431361"/>
            <a:ext cx="963377" cy="105865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D6E8E1-CA9E-716F-55FA-2D6E9E4656D3}"/>
              </a:ext>
            </a:extLst>
          </p:cNvPr>
          <p:cNvSpPr txBox="1"/>
          <p:nvPr/>
        </p:nvSpPr>
        <p:spPr>
          <a:xfrm>
            <a:off x="4318796" y="282763"/>
            <a:ext cx="2235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</a:t>
            </a:r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365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882638-B86D-28F2-E22B-D99F25D4BF96}"/>
              </a:ext>
            </a:extLst>
          </p:cNvPr>
          <p:cNvSpPr txBox="1"/>
          <p:nvPr/>
        </p:nvSpPr>
        <p:spPr>
          <a:xfrm>
            <a:off x="4398576" y="1063739"/>
            <a:ext cx="304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1mth Trial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Account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001462-5BDD-AD8A-13D9-EC546E9BCBE6}"/>
              </a:ext>
            </a:extLst>
          </p:cNvPr>
          <p:cNvSpPr txBox="1"/>
          <p:nvPr/>
        </p:nvSpPr>
        <p:spPr>
          <a:xfrm>
            <a:off x="10016251" y="1921377"/>
            <a:ext cx="2080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microsoft.com</a:t>
            </a:r>
          </a:p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/microsoft-365/enterprise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F317AB-A274-A043-10D0-91BC8EC9A921}"/>
              </a:ext>
            </a:extLst>
          </p:cNvPr>
          <p:cNvSpPr/>
          <p:nvPr/>
        </p:nvSpPr>
        <p:spPr>
          <a:xfrm>
            <a:off x="8134530" y="0"/>
            <a:ext cx="1164843" cy="1490016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04A9FFC8-CD53-7484-2C22-EA449D95551D}"/>
              </a:ext>
            </a:extLst>
          </p:cNvPr>
          <p:cNvSpPr/>
          <p:nvPr/>
        </p:nvSpPr>
        <p:spPr>
          <a:xfrm rot="10800000">
            <a:off x="8419843" y="1490016"/>
            <a:ext cx="563719" cy="259004"/>
          </a:xfrm>
          <a:prstGeom prst="triangle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1000A7-DE83-8DE8-1B8F-91B2E22EBC6E}"/>
              </a:ext>
            </a:extLst>
          </p:cNvPr>
          <p:cNvSpPr txBox="1"/>
          <p:nvPr/>
        </p:nvSpPr>
        <p:spPr>
          <a:xfrm>
            <a:off x="8134530" y="162301"/>
            <a:ext cx="1164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Case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II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64F3E1-3C29-E0A3-BD76-03A81C4B2007}"/>
              </a:ext>
            </a:extLst>
          </p:cNvPr>
          <p:cNvSpPr txBox="1"/>
          <p:nvPr/>
        </p:nvSpPr>
        <p:spPr>
          <a:xfrm>
            <a:off x="8133021" y="510491"/>
            <a:ext cx="136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TRIAL</a:t>
            </a:r>
            <a:endParaRPr lang="en-US" sz="14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2B1B16-3DB0-8C2D-B85B-AC9FB676874D}"/>
              </a:ext>
            </a:extLst>
          </p:cNvPr>
          <p:cNvSpPr txBox="1"/>
          <p:nvPr/>
        </p:nvSpPr>
        <p:spPr>
          <a:xfrm>
            <a:off x="8158888" y="1024248"/>
            <a:ext cx="116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With Credit Card info</a:t>
            </a:r>
            <a:endParaRPr lang="en-US" sz="10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5C4BB0-8D32-4713-C077-5E9C35AB4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9141" y="166622"/>
            <a:ext cx="1754755" cy="17547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87DE42-0A0D-B6CA-EBB4-359FF2CBD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144" y="1987069"/>
            <a:ext cx="3425762" cy="1573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9E3637-903B-C945-050A-6FBB1A5677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144" y="3670077"/>
            <a:ext cx="3445219" cy="23960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621C59-B0AB-A9E0-E089-5B786A129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879" y="1987069"/>
            <a:ext cx="4345107" cy="19813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896BE8-86F1-3C5A-B895-925ADB5062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5223" y="4075541"/>
            <a:ext cx="2512141" cy="13476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B557CEE-A1A3-AA7C-4814-AFF35B5D86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7691" y="2518270"/>
            <a:ext cx="3311264" cy="421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CD12D8-DB0D-B860-DBD1-9F08D7213E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6442" y="4329779"/>
            <a:ext cx="2630541" cy="16388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401E5E52-3E92-4FD5-289B-EE8683C9EE35}"/>
              </a:ext>
            </a:extLst>
          </p:cNvPr>
          <p:cNvGrpSpPr/>
          <p:nvPr/>
        </p:nvGrpSpPr>
        <p:grpSpPr>
          <a:xfrm>
            <a:off x="1609724" y="5771683"/>
            <a:ext cx="1981804" cy="886979"/>
            <a:chOff x="8610600" y="2715986"/>
            <a:chExt cx="1981804" cy="88697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8B179B9-DECB-08E4-63EA-D4C2CD33AF9A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D67F7EC-D4CF-ACA8-1E0E-2C58273D4FF1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312CFC6-BA70-51C4-3DF5-303D73DB7F75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Isosceles Triangle 56">
                <a:extLst>
                  <a:ext uri="{FF2B5EF4-FFF2-40B4-BE49-F238E27FC236}">
                    <a16:creationId xmlns:a16="http://schemas.microsoft.com/office/drawing/2014/main" id="{6E30C1C3-4810-8FC6-EBCD-58918739C3BC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9695E5C-2006-F8FA-B4BD-148B1DFE8C7B}"/>
                </a:ext>
              </a:extLst>
            </p:cNvPr>
            <p:cNvSpPr txBox="1"/>
            <p:nvPr/>
          </p:nvSpPr>
          <p:spPr>
            <a:xfrm>
              <a:off x="9229962" y="2771968"/>
              <a:ext cx="1269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Now can apply only E3 at the best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CB0937-6959-839E-1B22-3ED675E8969B}"/>
              </a:ext>
            </a:extLst>
          </p:cNvPr>
          <p:cNvGrpSpPr/>
          <p:nvPr/>
        </p:nvGrpSpPr>
        <p:grpSpPr>
          <a:xfrm>
            <a:off x="5648528" y="3004560"/>
            <a:ext cx="1981804" cy="800251"/>
            <a:chOff x="8610600" y="2715986"/>
            <a:chExt cx="1981804" cy="80025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5ECB33F-6011-6EB4-9A71-2B87AD93E284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E6DECC3-37BA-652C-ABAB-5E1470BFE434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7C74624-9061-9D27-1AA3-97BFE6A5F0A2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9A5BA9C6-439B-F13C-3968-45E1E3FBA81C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F44D67-2065-05BC-2724-8FD0679E355B}"/>
                </a:ext>
              </a:extLst>
            </p:cNvPr>
            <p:cNvSpPr txBox="1"/>
            <p:nvPr/>
          </p:nvSpPr>
          <p:spPr>
            <a:xfrm>
              <a:off x="9229962" y="2771968"/>
              <a:ext cx="12699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Now can use personal domain email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993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4" descr="Logo Pdf, ? Logo, Wildcats Logo, Premium Logo, Technology Logo, Free ...">
            <a:extLst>
              <a:ext uri="{FF2B5EF4-FFF2-40B4-BE49-F238E27FC236}">
                <a16:creationId xmlns:a16="http://schemas.microsoft.com/office/drawing/2014/main" id="{2598F199-D46B-DF7B-700F-4A9D58187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91" y="431361"/>
            <a:ext cx="963377" cy="105865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D6E8E1-CA9E-716F-55FA-2D6E9E4656D3}"/>
              </a:ext>
            </a:extLst>
          </p:cNvPr>
          <p:cNvSpPr txBox="1"/>
          <p:nvPr/>
        </p:nvSpPr>
        <p:spPr>
          <a:xfrm>
            <a:off x="4318796" y="282763"/>
            <a:ext cx="2235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</a:t>
            </a:r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365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882638-B86D-28F2-E22B-D99F25D4BF96}"/>
              </a:ext>
            </a:extLst>
          </p:cNvPr>
          <p:cNvSpPr txBox="1"/>
          <p:nvPr/>
        </p:nvSpPr>
        <p:spPr>
          <a:xfrm>
            <a:off x="4398576" y="1063739"/>
            <a:ext cx="304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1mth Trial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Account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001462-5BDD-AD8A-13D9-EC546E9BCBE6}"/>
              </a:ext>
            </a:extLst>
          </p:cNvPr>
          <p:cNvSpPr txBox="1"/>
          <p:nvPr/>
        </p:nvSpPr>
        <p:spPr>
          <a:xfrm>
            <a:off x="10016251" y="1921377"/>
            <a:ext cx="2080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microsoft.com</a:t>
            </a:r>
          </a:p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/microsoft-365/enterprise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F317AB-A274-A043-10D0-91BC8EC9A921}"/>
              </a:ext>
            </a:extLst>
          </p:cNvPr>
          <p:cNvSpPr/>
          <p:nvPr/>
        </p:nvSpPr>
        <p:spPr>
          <a:xfrm>
            <a:off x="8134530" y="0"/>
            <a:ext cx="1164843" cy="1490016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04A9FFC8-CD53-7484-2C22-EA449D95551D}"/>
              </a:ext>
            </a:extLst>
          </p:cNvPr>
          <p:cNvSpPr/>
          <p:nvPr/>
        </p:nvSpPr>
        <p:spPr>
          <a:xfrm rot="10800000">
            <a:off x="8419843" y="1490016"/>
            <a:ext cx="563719" cy="259004"/>
          </a:xfrm>
          <a:prstGeom prst="triangle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1000A7-DE83-8DE8-1B8F-91B2E22EBC6E}"/>
              </a:ext>
            </a:extLst>
          </p:cNvPr>
          <p:cNvSpPr txBox="1"/>
          <p:nvPr/>
        </p:nvSpPr>
        <p:spPr>
          <a:xfrm>
            <a:off x="8134530" y="162301"/>
            <a:ext cx="1164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Case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II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64F3E1-3C29-E0A3-BD76-03A81C4B2007}"/>
              </a:ext>
            </a:extLst>
          </p:cNvPr>
          <p:cNvSpPr txBox="1"/>
          <p:nvPr/>
        </p:nvSpPr>
        <p:spPr>
          <a:xfrm>
            <a:off x="8133021" y="510491"/>
            <a:ext cx="136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TRIAL</a:t>
            </a:r>
            <a:endParaRPr lang="en-US" sz="14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2B1B16-3DB0-8C2D-B85B-AC9FB676874D}"/>
              </a:ext>
            </a:extLst>
          </p:cNvPr>
          <p:cNvSpPr txBox="1"/>
          <p:nvPr/>
        </p:nvSpPr>
        <p:spPr>
          <a:xfrm>
            <a:off x="8158888" y="1024248"/>
            <a:ext cx="116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With Credit Card info</a:t>
            </a:r>
            <a:endParaRPr lang="en-US" sz="10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5C4BB0-8D32-4713-C077-5E9C35AB4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9141" y="166622"/>
            <a:ext cx="1754755" cy="1754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521F2-425A-4F62-9E52-C39BF9FF2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37" y="1939496"/>
            <a:ext cx="4249841" cy="35648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975869-550C-DD98-DB42-AEA14EB428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2504" y="1939496"/>
            <a:ext cx="4210550" cy="23581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CFE2DD-970D-0A0F-F501-63A1F12E6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1307" y="4045987"/>
            <a:ext cx="3368346" cy="15056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53BB885-8C3F-8431-F9ED-0F0C08986B5D}"/>
              </a:ext>
            </a:extLst>
          </p:cNvPr>
          <p:cNvGrpSpPr/>
          <p:nvPr/>
        </p:nvGrpSpPr>
        <p:grpSpPr>
          <a:xfrm>
            <a:off x="2102638" y="3966789"/>
            <a:ext cx="2036930" cy="800251"/>
            <a:chOff x="8610600" y="2715986"/>
            <a:chExt cx="2036930" cy="80025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4B1C1E-EFCE-E1BE-AAC4-1317F5281FB7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4275992-1B02-8DD4-FFE9-25D2E0558B6E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1B2D9D-3F80-9063-9F4A-67FC0DF6BF44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41018AA5-1788-5FAA-2EF0-F8B7465EA0E7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55477C-00B6-DE5F-E235-CBAEB36B0836}"/>
                </a:ext>
              </a:extLst>
            </p:cNvPr>
            <p:cNvSpPr txBox="1"/>
            <p:nvPr/>
          </p:nvSpPr>
          <p:spPr>
            <a:xfrm>
              <a:off x="9229962" y="2771968"/>
              <a:ext cx="14175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Get as primary @xxx.onmicrosoft.com domain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CB028A-4136-BAEE-E139-F28C5362E91C}"/>
              </a:ext>
            </a:extLst>
          </p:cNvPr>
          <p:cNvGrpSpPr/>
          <p:nvPr/>
        </p:nvGrpSpPr>
        <p:grpSpPr>
          <a:xfrm>
            <a:off x="6946632" y="5436923"/>
            <a:ext cx="2036930" cy="800251"/>
            <a:chOff x="8610600" y="2715986"/>
            <a:chExt cx="2036930" cy="8002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F6DB665-E48D-1E45-E3C4-1F47FADBD4B8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61F690B-B8FA-4A57-1450-E311748C7A22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7C4356-A7B0-4077-35AD-67CEAB9FFA5B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920B4101-AF30-DF7F-12AA-38F240B0B04C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F20CB32-1DC4-D372-83BD-5EBCE1C1EFD3}"/>
                </a:ext>
              </a:extLst>
            </p:cNvPr>
            <p:cNvSpPr txBox="1"/>
            <p:nvPr/>
          </p:nvSpPr>
          <p:spPr>
            <a:xfrm>
              <a:off x="9229962" y="2771968"/>
              <a:ext cx="14175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Do not forget to cancel before deadline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94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4" descr="Logo Pdf, ? Logo, Wildcats Logo, Premium Logo, Technology Logo, Free ...">
            <a:extLst>
              <a:ext uri="{FF2B5EF4-FFF2-40B4-BE49-F238E27FC236}">
                <a16:creationId xmlns:a16="http://schemas.microsoft.com/office/drawing/2014/main" id="{2598F199-D46B-DF7B-700F-4A9D58187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91" y="431361"/>
            <a:ext cx="963377" cy="105865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D6E8E1-CA9E-716F-55FA-2D6E9E4656D3}"/>
              </a:ext>
            </a:extLst>
          </p:cNvPr>
          <p:cNvSpPr txBox="1"/>
          <p:nvPr/>
        </p:nvSpPr>
        <p:spPr>
          <a:xfrm>
            <a:off x="4318796" y="282763"/>
            <a:ext cx="2235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</a:t>
            </a:r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365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882638-B86D-28F2-E22B-D99F25D4BF96}"/>
              </a:ext>
            </a:extLst>
          </p:cNvPr>
          <p:cNvSpPr txBox="1"/>
          <p:nvPr/>
        </p:nvSpPr>
        <p:spPr>
          <a:xfrm>
            <a:off x="4398576" y="1063739"/>
            <a:ext cx="304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Get E5 Trial via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Marketplace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F317AB-A274-A043-10D0-91BC8EC9A921}"/>
              </a:ext>
            </a:extLst>
          </p:cNvPr>
          <p:cNvSpPr/>
          <p:nvPr/>
        </p:nvSpPr>
        <p:spPr>
          <a:xfrm>
            <a:off x="8134530" y="0"/>
            <a:ext cx="1164843" cy="1490016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04A9FFC8-CD53-7484-2C22-EA449D95551D}"/>
              </a:ext>
            </a:extLst>
          </p:cNvPr>
          <p:cNvSpPr/>
          <p:nvPr/>
        </p:nvSpPr>
        <p:spPr>
          <a:xfrm rot="10800000">
            <a:off x="8419843" y="1490016"/>
            <a:ext cx="563719" cy="259004"/>
          </a:xfrm>
          <a:prstGeom prst="triangle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1000A7-DE83-8DE8-1B8F-91B2E22EBC6E}"/>
              </a:ext>
            </a:extLst>
          </p:cNvPr>
          <p:cNvSpPr txBox="1"/>
          <p:nvPr/>
        </p:nvSpPr>
        <p:spPr>
          <a:xfrm>
            <a:off x="8134530" y="162301"/>
            <a:ext cx="116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After Get</a:t>
            </a:r>
            <a:endParaRPr lang="en-US" sz="9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64F3E1-3C29-E0A3-BD76-03A81C4B2007}"/>
              </a:ext>
            </a:extLst>
          </p:cNvPr>
          <p:cNvSpPr txBox="1"/>
          <p:nvPr/>
        </p:nvSpPr>
        <p:spPr>
          <a:xfrm>
            <a:off x="8110172" y="423728"/>
            <a:ext cx="1366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M365</a:t>
            </a:r>
            <a:endParaRPr lang="en-US" sz="14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2B1B16-3DB0-8C2D-B85B-AC9FB676874D}"/>
              </a:ext>
            </a:extLst>
          </p:cNvPr>
          <p:cNvSpPr txBox="1"/>
          <p:nvPr/>
        </p:nvSpPr>
        <p:spPr>
          <a:xfrm>
            <a:off x="8158888" y="889679"/>
            <a:ext cx="116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access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92FE78-D3D8-14C9-DBDD-88EA9C05CB2D}"/>
              </a:ext>
            </a:extLst>
          </p:cNvPr>
          <p:cNvSpPr txBox="1"/>
          <p:nvPr/>
        </p:nvSpPr>
        <p:spPr>
          <a:xfrm>
            <a:off x="2234660" y="1913486"/>
            <a:ext cx="328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 to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.Microsoft.com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7516F7-93D1-5DB9-75F9-4F713C199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748" y="2318206"/>
            <a:ext cx="6681972" cy="3365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6B4F65-743C-1048-42F5-830D003B4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1920" y="3673230"/>
            <a:ext cx="2568160" cy="13539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C6CDDE-9AA4-7B64-4C04-94DD2CF65A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00" y="1781416"/>
            <a:ext cx="5049533" cy="18370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5667546-25C8-A770-8352-E18C626BB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48" y="3554745"/>
            <a:ext cx="2648320" cy="233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C08BD22-7EF6-0C11-2513-054185C923D8}"/>
              </a:ext>
            </a:extLst>
          </p:cNvPr>
          <p:cNvGrpSpPr/>
          <p:nvPr/>
        </p:nvGrpSpPr>
        <p:grpSpPr>
          <a:xfrm>
            <a:off x="7683237" y="4591553"/>
            <a:ext cx="2036930" cy="800251"/>
            <a:chOff x="8610600" y="2715986"/>
            <a:chExt cx="2036930" cy="80025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747C9E4-F823-157D-69B8-B52086801A46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4BC9F2E-8AF0-8BEE-CBB1-BE8F992F6CCF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0CB5E6C-759C-5C7D-F152-98E21B109B10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39038AB6-A905-E172-70E6-E66489F2012F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FC8D925-C5C6-4FA5-E1EC-F25DE830F5D8}"/>
                </a:ext>
              </a:extLst>
            </p:cNvPr>
            <p:cNvSpPr txBox="1"/>
            <p:nvPr/>
          </p:nvSpPr>
          <p:spPr>
            <a:xfrm>
              <a:off x="9229962" y="2771968"/>
              <a:ext cx="14175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And do not forget to assign </a:t>
              </a:r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lics</a:t>
              </a:r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 to users (you, etc.)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79E5A6D-ABAA-C3B9-B8D1-42B8AD11B5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778" y="4890640"/>
            <a:ext cx="1688234" cy="15105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E7F4FFB-28C2-2021-482C-6D652048E405}"/>
              </a:ext>
            </a:extLst>
          </p:cNvPr>
          <p:cNvGrpSpPr/>
          <p:nvPr/>
        </p:nvGrpSpPr>
        <p:grpSpPr>
          <a:xfrm>
            <a:off x="1691964" y="5813412"/>
            <a:ext cx="2036930" cy="800251"/>
            <a:chOff x="8610600" y="2715986"/>
            <a:chExt cx="2036930" cy="80025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F3218B4-6F25-9202-DF1F-9DD8A227ED6D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46EA83C-4F96-7533-5924-71EE78FA40A9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E6597C8-3997-7BEB-F571-04D4BF7E762B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2953BDAB-0E19-CA37-E56A-71EB872B8E4F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604A33-0365-AA19-AC8A-EDAFE8204072}"/>
                </a:ext>
              </a:extLst>
            </p:cNvPr>
            <p:cNvSpPr txBox="1"/>
            <p:nvPr/>
          </p:nvSpPr>
          <p:spPr>
            <a:xfrm>
              <a:off x="9229962" y="2771968"/>
              <a:ext cx="14175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Some tenants, Go to Billing &gt; Purchase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01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4" descr="Logo Pdf, ? Logo, Wildcats Logo, Premium Logo, Technology Logo, Free ...">
            <a:extLst>
              <a:ext uri="{FF2B5EF4-FFF2-40B4-BE49-F238E27FC236}">
                <a16:creationId xmlns:a16="http://schemas.microsoft.com/office/drawing/2014/main" id="{2598F199-D46B-DF7B-700F-4A9D58187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91" y="431361"/>
            <a:ext cx="963377" cy="105865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D6E8E1-CA9E-716F-55FA-2D6E9E4656D3}"/>
              </a:ext>
            </a:extLst>
          </p:cNvPr>
          <p:cNvSpPr txBox="1"/>
          <p:nvPr/>
        </p:nvSpPr>
        <p:spPr>
          <a:xfrm>
            <a:off x="4318796" y="282763"/>
            <a:ext cx="2235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</a:t>
            </a:r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365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882638-B86D-28F2-E22B-D99F25D4BF96}"/>
              </a:ext>
            </a:extLst>
          </p:cNvPr>
          <p:cNvSpPr txBox="1"/>
          <p:nvPr/>
        </p:nvSpPr>
        <p:spPr>
          <a:xfrm>
            <a:off x="4398576" y="1063739"/>
            <a:ext cx="3673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Fallback Domain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354AB-BC6C-95BC-B7C4-0643E5BC31FD}"/>
              </a:ext>
            </a:extLst>
          </p:cNvPr>
          <p:cNvSpPr txBox="1"/>
          <p:nvPr/>
        </p:nvSpPr>
        <p:spPr>
          <a:xfrm>
            <a:off x="2961235" y="2986385"/>
            <a:ext cx="7682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5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xxx</a:t>
            </a:r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onmicrosoft.com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072E83-0FDF-461E-7E9F-D15E2D3FD528}"/>
              </a:ext>
            </a:extLst>
          </p:cNvPr>
          <p:cNvCxnSpPr/>
          <p:nvPr/>
        </p:nvCxnSpPr>
        <p:spPr>
          <a:xfrm>
            <a:off x="4912659" y="3909715"/>
            <a:ext cx="0" cy="1481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C7827C-EAB6-F028-0D4D-06A389AFFB9B}"/>
              </a:ext>
            </a:extLst>
          </p:cNvPr>
          <p:cNvSpPr txBox="1"/>
          <p:nvPr/>
        </p:nvSpPr>
        <p:spPr>
          <a:xfrm>
            <a:off x="5068047" y="3968376"/>
            <a:ext cx="458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Primary Unique Domain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F85383-1F3A-288B-5830-2B5CFD741EED}"/>
              </a:ext>
            </a:extLst>
          </p:cNvPr>
          <p:cNvSpPr txBox="1"/>
          <p:nvPr/>
        </p:nvSpPr>
        <p:spPr>
          <a:xfrm>
            <a:off x="5065060" y="4305442"/>
            <a:ext cx="512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Fallback if new default domain cannot be used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CEEB8F-1FB2-A173-A8B4-0580182CE3E3}"/>
              </a:ext>
            </a:extLst>
          </p:cNvPr>
          <p:cNvSpPr txBox="1"/>
          <p:nvPr/>
        </p:nvSpPr>
        <p:spPr>
          <a:xfrm>
            <a:off x="5062073" y="4651046"/>
            <a:ext cx="458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Can be added more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AA6CA5-F178-905C-6CBA-29D249F17B7E}"/>
              </a:ext>
            </a:extLst>
          </p:cNvPr>
          <p:cNvGrpSpPr/>
          <p:nvPr/>
        </p:nvGrpSpPr>
        <p:grpSpPr>
          <a:xfrm>
            <a:off x="8167077" y="5745846"/>
            <a:ext cx="2036930" cy="800251"/>
            <a:chOff x="8610600" y="2715986"/>
            <a:chExt cx="2036930" cy="80025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38F0612-E6F8-543F-1E60-133996B015F3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3001326-20A1-88EC-001C-E2C31CB092D0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CFB509B-3520-F83C-0002-2411F0EB0C17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85A6D205-3788-7D48-0680-799C8D3367E0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F41B67-9B94-3510-CB44-B6850695BEB7}"/>
                </a:ext>
              </a:extLst>
            </p:cNvPr>
            <p:cNvSpPr txBox="1"/>
            <p:nvPr/>
          </p:nvSpPr>
          <p:spPr>
            <a:xfrm>
              <a:off x="9229962" y="2771968"/>
              <a:ext cx="14175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Streamlined / </a:t>
              </a:r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Autosetting</a:t>
              </a:r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 with Godaddy.com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CE77303-64FD-B4BD-938C-605EC6979B33}"/>
              </a:ext>
            </a:extLst>
          </p:cNvPr>
          <p:cNvSpPr txBox="1"/>
          <p:nvPr/>
        </p:nvSpPr>
        <p:spPr>
          <a:xfrm>
            <a:off x="5066815" y="4980787"/>
            <a:ext cx="458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for refer to Partner when buying licenses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D424B0-937D-E1E0-5A39-0D5070FE0026}"/>
              </a:ext>
            </a:extLst>
          </p:cNvPr>
          <p:cNvSpPr txBox="1"/>
          <p:nvPr/>
        </p:nvSpPr>
        <p:spPr>
          <a:xfrm>
            <a:off x="5076450" y="5308795"/>
            <a:ext cx="458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Can buy custom domain to add in this tenant</a:t>
            </a:r>
          </a:p>
        </p:txBody>
      </p:sp>
    </p:spTree>
    <p:extLst>
      <p:ext uri="{BB962C8B-B14F-4D97-AF65-F5344CB8AC3E}">
        <p14:creationId xmlns:p14="http://schemas.microsoft.com/office/powerpoint/2010/main" val="17633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4" descr="Logo Pdf, ? Logo, Wildcats Logo, Premium Logo, Technology Logo, Free ...">
            <a:extLst>
              <a:ext uri="{FF2B5EF4-FFF2-40B4-BE49-F238E27FC236}">
                <a16:creationId xmlns:a16="http://schemas.microsoft.com/office/drawing/2014/main" id="{2598F199-D46B-DF7B-700F-4A9D58187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91" y="431361"/>
            <a:ext cx="963377" cy="105865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D6E8E1-CA9E-716F-55FA-2D6E9E4656D3}"/>
              </a:ext>
            </a:extLst>
          </p:cNvPr>
          <p:cNvSpPr txBox="1"/>
          <p:nvPr/>
        </p:nvSpPr>
        <p:spPr>
          <a:xfrm>
            <a:off x="4318796" y="282763"/>
            <a:ext cx="2235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</a:t>
            </a:r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365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882638-B86D-28F2-E22B-D99F25D4BF96}"/>
              </a:ext>
            </a:extLst>
          </p:cNvPr>
          <p:cNvSpPr txBox="1"/>
          <p:nvPr/>
        </p:nvSpPr>
        <p:spPr>
          <a:xfrm>
            <a:off x="4398576" y="1063739"/>
            <a:ext cx="3673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Fallback Domain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344955-D737-987C-0F24-FA5FE6DC7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125" y="430371"/>
            <a:ext cx="5365961" cy="51239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597872-B7C7-2271-DEAF-1182BC6F14E6}"/>
              </a:ext>
            </a:extLst>
          </p:cNvPr>
          <p:cNvSpPr/>
          <p:nvPr/>
        </p:nvSpPr>
        <p:spPr>
          <a:xfrm>
            <a:off x="8910918" y="5271247"/>
            <a:ext cx="1565835" cy="283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43917F-05A1-7FA7-EA0B-E3C8657B1F9F}"/>
              </a:ext>
            </a:extLst>
          </p:cNvPr>
          <p:cNvGrpSpPr/>
          <p:nvPr/>
        </p:nvGrpSpPr>
        <p:grpSpPr>
          <a:xfrm>
            <a:off x="7961585" y="5520236"/>
            <a:ext cx="2036930" cy="800251"/>
            <a:chOff x="8610600" y="2715986"/>
            <a:chExt cx="2036930" cy="80025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A0C84FD-7A2B-B145-6C90-8E94E984D146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04F8B25-9CAA-8C77-3DF2-031D486658CF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9FF1F17-B38F-2153-A36E-4C4A44F8DAC4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44D49A29-585C-AAE9-8420-3DD5C9677998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81DC3D-2839-3F85-6399-3FAD7101B372}"/>
                </a:ext>
              </a:extLst>
            </p:cNvPr>
            <p:cNvSpPr txBox="1"/>
            <p:nvPr/>
          </p:nvSpPr>
          <p:spPr>
            <a:xfrm>
              <a:off x="9229962" y="2771968"/>
              <a:ext cx="1417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Click to add more fallback domain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E45AED-3879-0333-D110-339D896B9121}"/>
              </a:ext>
            </a:extLst>
          </p:cNvPr>
          <p:cNvGrpSpPr/>
          <p:nvPr/>
        </p:nvGrpSpPr>
        <p:grpSpPr>
          <a:xfrm>
            <a:off x="5018329" y="3650971"/>
            <a:ext cx="2036930" cy="800251"/>
            <a:chOff x="8610600" y="2715986"/>
            <a:chExt cx="2036930" cy="80025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FE02D23-F3C2-ABE7-21C4-4DF8026328E4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B1A23AC-B95C-41DD-E328-E59877991F29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50248EA-8FB5-CF27-3DAC-17C9E4F3899B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082320E3-3B3D-0D71-3560-FF7717EFD89C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0B4F9B-A2F6-426A-7CB4-8D1BC35222B3}"/>
                </a:ext>
              </a:extLst>
            </p:cNvPr>
            <p:cNvSpPr txBox="1"/>
            <p:nvPr/>
          </p:nvSpPr>
          <p:spPr>
            <a:xfrm>
              <a:off x="9229962" y="2771968"/>
              <a:ext cx="14175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Go to Settings &gt; Domains &gt; select </a:t>
              </a:r>
              <a:r>
                <a:rPr lang="en-US" sz="1200" dirty="0" err="1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onmicrosoft</a:t>
              </a: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 domain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E3CA92FD-2BD1-AD4C-DBB8-C47DDE7D24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0588" y="2419014"/>
            <a:ext cx="2505093" cy="35480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C62A3A2B-4076-D5E9-CCA2-598692CD5D42}"/>
              </a:ext>
            </a:extLst>
          </p:cNvPr>
          <p:cNvGrpSpPr/>
          <p:nvPr/>
        </p:nvGrpSpPr>
        <p:grpSpPr>
          <a:xfrm>
            <a:off x="3538722" y="5258045"/>
            <a:ext cx="2036930" cy="800251"/>
            <a:chOff x="8610600" y="2715986"/>
            <a:chExt cx="2036930" cy="80025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E94010E-5650-0E29-E131-281126F0896C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289B40C-19DB-A17E-0962-424729EF2057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C36B10F-9674-33F1-9676-B8EED641A4A3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7D599CB3-B282-D418-E15F-489A159B87AC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47AC6C-A675-5E63-4967-AE24E908B2F7}"/>
                </a:ext>
              </a:extLst>
            </p:cNvPr>
            <p:cNvSpPr txBox="1"/>
            <p:nvPr/>
          </p:nvSpPr>
          <p:spPr>
            <a:xfrm>
              <a:off x="9229962" y="2771968"/>
              <a:ext cx="14175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If cannot find “Settings” menu, click “Show all”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597013B-21F6-A411-95E7-B8E1CF53AC28}"/>
              </a:ext>
            </a:extLst>
          </p:cNvPr>
          <p:cNvSpPr txBox="1"/>
          <p:nvPr/>
        </p:nvSpPr>
        <p:spPr>
          <a:xfrm>
            <a:off x="2234660" y="1913486"/>
            <a:ext cx="328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 to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.Microsoft.com</a:t>
            </a:r>
          </a:p>
        </p:txBody>
      </p:sp>
    </p:spTree>
    <p:extLst>
      <p:ext uri="{BB962C8B-B14F-4D97-AF65-F5344CB8AC3E}">
        <p14:creationId xmlns:p14="http://schemas.microsoft.com/office/powerpoint/2010/main" val="626770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3212458"/>
                <a:ext cx="1169125" cy="899160"/>
              </a:xfrm>
              <a:prstGeom prst="triangle">
                <a:avLst/>
              </a:prstGeom>
              <a:solidFill>
                <a:srgbClr val="9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7EF60F-66F5-4C7A-A592-DA69F694A74A}"/>
              </a:ext>
            </a:extLst>
          </p:cNvPr>
          <p:cNvSpPr txBox="1"/>
          <p:nvPr/>
        </p:nvSpPr>
        <p:spPr>
          <a:xfrm>
            <a:off x="6403573" y="2816395"/>
            <a:ext cx="3773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pc="-300" dirty="0">
                <a:solidFill>
                  <a:schemeClr val="bg1"/>
                </a:solidFill>
                <a:latin typeface="Arial Black" panose="020B0A04020102020204" pitchFamily="34" charset="0"/>
              </a:rPr>
              <a:t>Cloud</a:t>
            </a:r>
            <a:endParaRPr lang="en-US" spc="-3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27C7F-E445-4D18-8FA7-CCEC0FE9DAA3}"/>
              </a:ext>
            </a:extLst>
          </p:cNvPr>
          <p:cNvSpPr txBox="1"/>
          <p:nvPr/>
        </p:nvSpPr>
        <p:spPr>
          <a:xfrm>
            <a:off x="6403573" y="3811010"/>
            <a:ext cx="443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870" dirty="0">
                <a:solidFill>
                  <a:schemeClr val="bg1"/>
                </a:solidFill>
                <a:latin typeface="Futura Lt BT" panose="020B0402020204020303" pitchFamily="34" charset="0"/>
              </a:rPr>
              <a:t>SECURITY</a:t>
            </a:r>
            <a:endParaRPr lang="en-US" spc="87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EF53F8-ED7D-48D5-9143-915567D98A8F}"/>
              </a:ext>
            </a:extLst>
          </p:cNvPr>
          <p:cNvSpPr txBox="1"/>
          <p:nvPr/>
        </p:nvSpPr>
        <p:spPr>
          <a:xfrm>
            <a:off x="6403573" y="4365008"/>
            <a:ext cx="4438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400" dirty="0">
                <a:solidFill>
                  <a:schemeClr val="bg1">
                    <a:lumMod val="75000"/>
                  </a:schemeClr>
                </a:solidFill>
                <a:latin typeface="Futura Lt BT" panose="020B0402020204020303" pitchFamily="34" charset="0"/>
              </a:rPr>
              <a:t>Intensive</a:t>
            </a:r>
            <a:endParaRPr lang="en-US" sz="1400" spc="140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AB0E5FB0-1A6F-8AE9-1F0E-FA54E47690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4901" y="2195896"/>
            <a:ext cx="3190696" cy="960648"/>
          </a:xfrm>
          <a:prstGeom prst="rect">
            <a:avLst/>
          </a:prstGeom>
        </p:spPr>
      </p:pic>
      <p:pic>
        <p:nvPicPr>
          <p:cNvPr id="11" name="Picture 10" descr="A silver and black logo&#10;&#10;Description automatically generated">
            <a:extLst>
              <a:ext uri="{FF2B5EF4-FFF2-40B4-BE49-F238E27FC236}">
                <a16:creationId xmlns:a16="http://schemas.microsoft.com/office/drawing/2014/main" id="{169BA0CE-98E7-2332-0B96-0D2E9B86F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162" y="1876613"/>
            <a:ext cx="3701457" cy="3701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2" descr="No photo description available.">
            <a:extLst>
              <a:ext uri="{FF2B5EF4-FFF2-40B4-BE49-F238E27FC236}">
                <a16:creationId xmlns:a16="http://schemas.microsoft.com/office/drawing/2014/main" id="{55BFDE61-8C8C-D8AE-D42C-61BB0270C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293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4" descr="Logo Pdf, ? Logo, Wildcats Logo, Premium Logo, Technology Logo, Free ...">
            <a:extLst>
              <a:ext uri="{FF2B5EF4-FFF2-40B4-BE49-F238E27FC236}">
                <a16:creationId xmlns:a16="http://schemas.microsoft.com/office/drawing/2014/main" id="{2598F199-D46B-DF7B-700F-4A9D58187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91" y="431361"/>
            <a:ext cx="963377" cy="105865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D6E8E1-CA9E-716F-55FA-2D6E9E4656D3}"/>
              </a:ext>
            </a:extLst>
          </p:cNvPr>
          <p:cNvSpPr txBox="1"/>
          <p:nvPr/>
        </p:nvSpPr>
        <p:spPr>
          <a:xfrm>
            <a:off x="4318796" y="282763"/>
            <a:ext cx="2235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</a:t>
            </a:r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365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882638-B86D-28F2-E22B-D99F25D4BF96}"/>
              </a:ext>
            </a:extLst>
          </p:cNvPr>
          <p:cNvSpPr txBox="1"/>
          <p:nvPr/>
        </p:nvSpPr>
        <p:spPr>
          <a:xfrm>
            <a:off x="4398576" y="1063739"/>
            <a:ext cx="3673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Other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 Centers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82D28-EFA9-CBF7-BF3F-F0B6782B7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32" y="2078959"/>
            <a:ext cx="3033735" cy="43386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A7BF969-59EF-EEB2-CB92-199D17D5FCCF}"/>
              </a:ext>
            </a:extLst>
          </p:cNvPr>
          <p:cNvSpPr/>
          <p:nvPr/>
        </p:nvSpPr>
        <p:spPr>
          <a:xfrm>
            <a:off x="340659" y="3669553"/>
            <a:ext cx="2133600" cy="12789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3F40589-925E-36DE-73E7-FC113D3E9BE5}"/>
              </a:ext>
            </a:extLst>
          </p:cNvPr>
          <p:cNvSpPr/>
          <p:nvPr/>
        </p:nvSpPr>
        <p:spPr>
          <a:xfrm>
            <a:off x="1858453" y="3854193"/>
            <a:ext cx="2281115" cy="225910"/>
          </a:xfrm>
          <a:prstGeom prst="right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27FF1B4-345C-6B06-EE5A-9E6142373EB3}"/>
              </a:ext>
            </a:extLst>
          </p:cNvPr>
          <p:cNvSpPr/>
          <p:nvPr/>
        </p:nvSpPr>
        <p:spPr>
          <a:xfrm>
            <a:off x="1858452" y="4234026"/>
            <a:ext cx="2281115" cy="225910"/>
          </a:xfrm>
          <a:prstGeom prst="right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B287787-DB20-796F-4BB9-F0436C7BA84C}"/>
              </a:ext>
            </a:extLst>
          </p:cNvPr>
          <p:cNvSpPr/>
          <p:nvPr/>
        </p:nvSpPr>
        <p:spPr>
          <a:xfrm>
            <a:off x="1858452" y="4605057"/>
            <a:ext cx="2281115" cy="225910"/>
          </a:xfrm>
          <a:prstGeom prst="right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F3DD69-BF0E-89FA-A5FE-C936A12B0049}"/>
              </a:ext>
            </a:extLst>
          </p:cNvPr>
          <p:cNvSpPr txBox="1"/>
          <p:nvPr/>
        </p:nvSpPr>
        <p:spPr>
          <a:xfrm>
            <a:off x="4318797" y="3782482"/>
            <a:ext cx="238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.Microsoft.com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650581-C8F6-27ED-2C8C-B1BAF6CED903}"/>
              </a:ext>
            </a:extLst>
          </p:cNvPr>
          <p:cNvSpPr txBox="1"/>
          <p:nvPr/>
        </p:nvSpPr>
        <p:spPr>
          <a:xfrm>
            <a:off x="4318795" y="4177704"/>
            <a:ext cx="5180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Compliance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.Microsoft.com = 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Purview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.Microsoft.com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81913-BD6F-169E-CE7D-D6B0276B1ECC}"/>
              </a:ext>
            </a:extLst>
          </p:cNvPr>
          <p:cNvSpPr txBox="1"/>
          <p:nvPr/>
        </p:nvSpPr>
        <p:spPr>
          <a:xfrm>
            <a:off x="4318795" y="4547588"/>
            <a:ext cx="2673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Entra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.Microsoft.com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552955-2A1F-E624-7A54-E958F3B9F3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3603" b="90074" l="7197" r="93939">
                        <a14:foregroundMark x1="46591" y1="13603" x2="46591" y2="13603"/>
                        <a14:foregroundMark x1="7197" y1="77941" x2="7197" y2="77941"/>
                        <a14:foregroundMark x1="45076" y1="89706" x2="45076" y2="89706"/>
                        <a14:foregroundMark x1="93939" y1="81250" x2="93939" y2="81250"/>
                      </a14:backgroundRemoval>
                    </a14:imgEffect>
                  </a14:imgLayer>
                </a14:imgProps>
              </a:ext>
            </a:extLst>
          </a:blip>
          <a:srcRect t="7689"/>
          <a:stretch/>
        </p:blipFill>
        <p:spPr>
          <a:xfrm>
            <a:off x="8983516" y="4219204"/>
            <a:ext cx="253113" cy="2407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5C3EFB-E54D-8F59-EE45-1FE99FE3A7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13" b="93487" l="4233" r="93122">
                        <a14:foregroundMark x1="4233" y1="37931" x2="4233" y2="37931"/>
                        <a14:foregroundMark x1="48148" y1="9579" x2="48148" y2="9579"/>
                        <a14:foregroundMark x1="26984" y1="9579" x2="26984" y2="9579"/>
                        <a14:foregroundMark x1="18519" y1="90421" x2="18519" y2="90421"/>
                        <a14:foregroundMark x1="75132" y1="81609" x2="75132" y2="81609"/>
                        <a14:foregroundMark x1="16931" y1="93103" x2="16931" y2="93103"/>
                        <a14:foregroundMark x1="47090" y1="93487" x2="75661" y2="70498"/>
                        <a14:foregroundMark x1="80952" y1="81609" x2="50265" y2="82375"/>
                        <a14:foregroundMark x1="50265" y1="82375" x2="80952" y2="76245"/>
                        <a14:foregroundMark x1="80952" y1="76245" x2="77778" y2="32567"/>
                        <a14:foregroundMark x1="92593" y1="55939" x2="89947" y2="78161"/>
                        <a14:foregroundMark x1="89947" y1="78161" x2="79894" y2="87356"/>
                        <a14:foregroundMark x1="89947" y1="90038" x2="86243" y2="37165"/>
                        <a14:foregroundMark x1="86243" y1="37165" x2="74074" y2="22989"/>
                        <a14:foregroundMark x1="86772" y1="27203" x2="86772" y2="27203"/>
                        <a14:foregroundMark x1="93122" y1="42912" x2="93122" y2="42912"/>
                        <a14:foregroundMark x1="74074" y1="46743" x2="74074" y2="46743"/>
                        <a14:foregroundMark x1="29101" y1="6513" x2="29101" y2="65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5156" y="4612525"/>
            <a:ext cx="158183" cy="2184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99D63ACE-DE5D-BDBC-8104-78FECDD9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003" y="3858972"/>
            <a:ext cx="218442" cy="2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746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D6E8E1-CA9E-716F-55FA-2D6E9E4656D3}"/>
              </a:ext>
            </a:extLst>
          </p:cNvPr>
          <p:cNvSpPr txBox="1"/>
          <p:nvPr/>
        </p:nvSpPr>
        <p:spPr>
          <a:xfrm>
            <a:off x="4318796" y="282763"/>
            <a:ext cx="2748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Entra ID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882638-B86D-28F2-E22B-D99F25D4BF96}"/>
              </a:ext>
            </a:extLst>
          </p:cNvPr>
          <p:cNvSpPr txBox="1"/>
          <p:nvPr/>
        </p:nvSpPr>
        <p:spPr>
          <a:xfrm>
            <a:off x="4398576" y="1063739"/>
            <a:ext cx="3673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P1/P2 Trials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5C3EFB-E54D-8F59-EE45-1FE99FE3A7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13" b="93487" l="4233" r="93122">
                        <a14:foregroundMark x1="4233" y1="37931" x2="4233" y2="37931"/>
                        <a14:foregroundMark x1="48148" y1="9579" x2="48148" y2="9579"/>
                        <a14:foregroundMark x1="26984" y1="9579" x2="26984" y2="9579"/>
                        <a14:foregroundMark x1="18519" y1="90421" x2="18519" y2="90421"/>
                        <a14:foregroundMark x1="75132" y1="81609" x2="75132" y2="81609"/>
                        <a14:foregroundMark x1="16931" y1="93103" x2="16931" y2="93103"/>
                        <a14:foregroundMark x1="47090" y1="93487" x2="75661" y2="70498"/>
                        <a14:foregroundMark x1="80952" y1="81609" x2="50265" y2="82375"/>
                        <a14:foregroundMark x1="50265" y1="82375" x2="80952" y2="76245"/>
                        <a14:foregroundMark x1="80952" y1="76245" x2="77778" y2="32567"/>
                        <a14:foregroundMark x1="92593" y1="55939" x2="89947" y2="78161"/>
                        <a14:foregroundMark x1="89947" y1="78161" x2="79894" y2="87356"/>
                        <a14:foregroundMark x1="89947" y1="90038" x2="86243" y2="37165"/>
                        <a14:foregroundMark x1="86243" y1="37165" x2="74074" y2="22989"/>
                        <a14:foregroundMark x1="86772" y1="27203" x2="86772" y2="27203"/>
                        <a14:foregroundMark x1="93122" y1="42912" x2="93122" y2="42912"/>
                        <a14:foregroundMark x1="74074" y1="46743" x2="74074" y2="46743"/>
                        <a14:foregroundMark x1="29101" y1="6513" x2="29101" y2="65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4677" y="403838"/>
            <a:ext cx="708481" cy="9783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C78E923-9D38-2C6A-C3BD-720B4B6CE0A7}"/>
              </a:ext>
            </a:extLst>
          </p:cNvPr>
          <p:cNvSpPr/>
          <p:nvPr/>
        </p:nvSpPr>
        <p:spPr>
          <a:xfrm>
            <a:off x="8134530" y="0"/>
            <a:ext cx="1164843" cy="1490016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C81CD82-947D-EFE7-C98F-62DF74FB6819}"/>
              </a:ext>
            </a:extLst>
          </p:cNvPr>
          <p:cNvSpPr/>
          <p:nvPr/>
        </p:nvSpPr>
        <p:spPr>
          <a:xfrm rot="10800000">
            <a:off x="8419843" y="1490016"/>
            <a:ext cx="563719" cy="259004"/>
          </a:xfrm>
          <a:prstGeom prst="triangle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F360B0-846A-13F6-8001-8EF81ED65E22}"/>
              </a:ext>
            </a:extLst>
          </p:cNvPr>
          <p:cNvSpPr txBox="1"/>
          <p:nvPr/>
        </p:nvSpPr>
        <p:spPr>
          <a:xfrm>
            <a:off x="8134530" y="162301"/>
            <a:ext cx="1164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If not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AFD4F3-62E5-2DEE-3C76-821F4D87E93A}"/>
              </a:ext>
            </a:extLst>
          </p:cNvPr>
          <p:cNvSpPr txBox="1"/>
          <p:nvPr/>
        </p:nvSpPr>
        <p:spPr>
          <a:xfrm>
            <a:off x="8133021" y="510491"/>
            <a:ext cx="73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E5 </a:t>
            </a:r>
            <a:endParaRPr lang="en-US" sz="14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74FD5C-3F95-2978-3B37-AF9D61B67924}"/>
              </a:ext>
            </a:extLst>
          </p:cNvPr>
          <p:cNvSpPr txBox="1"/>
          <p:nvPr/>
        </p:nvSpPr>
        <p:spPr>
          <a:xfrm>
            <a:off x="8158888" y="1054128"/>
            <a:ext cx="116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(incl. P2 </a:t>
            </a:r>
            <a:r>
              <a:rPr lang="en-US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lic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D6856C-E941-10D1-DD7E-E74F90F335B6}"/>
              </a:ext>
            </a:extLst>
          </p:cNvPr>
          <p:cNvSpPr txBox="1"/>
          <p:nvPr/>
        </p:nvSpPr>
        <p:spPr>
          <a:xfrm>
            <a:off x="8603541" y="678545"/>
            <a:ext cx="758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already</a:t>
            </a:r>
            <a:endParaRPr lang="en-US" sz="105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00958D-64D0-B9F4-CE8D-D7D636656D65}"/>
              </a:ext>
            </a:extLst>
          </p:cNvPr>
          <p:cNvSpPr txBox="1"/>
          <p:nvPr/>
        </p:nvSpPr>
        <p:spPr>
          <a:xfrm>
            <a:off x="2234660" y="1913486"/>
            <a:ext cx="328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 to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Entra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.Microsoft.com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7CD3B79-50EB-2903-E31A-ABADEAA46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378" y="2366425"/>
            <a:ext cx="4262086" cy="38798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4A8A4E5-28E8-2C7E-A9A2-62E61C59EF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7865" y="3777419"/>
            <a:ext cx="3665322" cy="25731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6422808-A0CB-3DB7-A9D0-9982CA648EC2}"/>
              </a:ext>
            </a:extLst>
          </p:cNvPr>
          <p:cNvSpPr/>
          <p:nvPr/>
        </p:nvSpPr>
        <p:spPr>
          <a:xfrm>
            <a:off x="1677699" y="5191125"/>
            <a:ext cx="1932276" cy="180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1657559-BEA4-4136-4D8F-F9A23EFBF6CD}"/>
              </a:ext>
            </a:extLst>
          </p:cNvPr>
          <p:cNvGrpSpPr/>
          <p:nvPr/>
        </p:nvGrpSpPr>
        <p:grpSpPr>
          <a:xfrm>
            <a:off x="1573045" y="5498157"/>
            <a:ext cx="2036930" cy="800251"/>
            <a:chOff x="8610600" y="2715986"/>
            <a:chExt cx="2036930" cy="80025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CD03BFE-AC3F-39D6-61FF-126B492A4500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609B0E0-3000-08BA-EB6E-BD867367E2DB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CD87DD5-9409-E27C-2075-F0B8DCA6CDDD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F51E5430-37C7-9326-DA91-EE99AB0A6E1A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C37507C-57B2-2FB6-FDF4-1044F7612A2C}"/>
                </a:ext>
              </a:extLst>
            </p:cNvPr>
            <p:cNvSpPr txBox="1"/>
            <p:nvPr/>
          </p:nvSpPr>
          <p:spPr>
            <a:xfrm>
              <a:off x="9229962" y="2771968"/>
              <a:ext cx="14175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Check if Entra ID License still not </a:t>
              </a:r>
            </a:p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Plan 2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B39859FD-5378-B6B9-BCFD-1ADC7980F6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6702" y="2707917"/>
            <a:ext cx="3772157" cy="18269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0CA3969-7F07-66D3-6D89-1AB49F739F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3541" y="2046842"/>
            <a:ext cx="3508654" cy="44915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EC06709D-0EB4-CCDA-5A25-45C69180AC7B}"/>
              </a:ext>
            </a:extLst>
          </p:cNvPr>
          <p:cNvGrpSpPr/>
          <p:nvPr/>
        </p:nvGrpSpPr>
        <p:grpSpPr>
          <a:xfrm>
            <a:off x="6664772" y="2194780"/>
            <a:ext cx="2027405" cy="800251"/>
            <a:chOff x="8610600" y="2715986"/>
            <a:chExt cx="2027405" cy="80025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2BDD806-1E96-1CE1-F726-35F49E4C65D9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D1FEB82-1340-249D-74D3-D58C8A64447E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E505DFF-D708-D50A-295C-32636771D430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Isosceles Triangle 55">
                <a:extLst>
                  <a:ext uri="{FF2B5EF4-FFF2-40B4-BE49-F238E27FC236}">
                    <a16:creationId xmlns:a16="http://schemas.microsoft.com/office/drawing/2014/main" id="{C4C76930-27C2-4190-1799-FCB48A35653C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7C4994D-0227-2060-72F6-6F7174BD8246}"/>
                </a:ext>
              </a:extLst>
            </p:cNvPr>
            <p:cNvSpPr txBox="1"/>
            <p:nvPr/>
          </p:nvSpPr>
          <p:spPr>
            <a:xfrm>
              <a:off x="9220437" y="2743393"/>
              <a:ext cx="141756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Because CA feature need P1, so it has ribbon to redirect to this Trial Activate page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2947D53-A9A6-A696-8EFD-919345DBF60D}"/>
              </a:ext>
            </a:extLst>
          </p:cNvPr>
          <p:cNvGrpSpPr/>
          <p:nvPr/>
        </p:nvGrpSpPr>
        <p:grpSpPr>
          <a:xfrm>
            <a:off x="6846545" y="5221230"/>
            <a:ext cx="2047933" cy="800251"/>
            <a:chOff x="8610600" y="2715986"/>
            <a:chExt cx="2047933" cy="80025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93B7111-471B-DB99-591C-B267E3E863BB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19C747C-D314-D103-CE6D-5CEB4E0BD0E1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7DEB787-1CF4-26F0-1160-A87E702BB991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A99ED07B-E3A6-FB1B-F3C1-46A51403DB14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885A56-AE52-0201-2BC2-24C254BC0EB0}"/>
                </a:ext>
              </a:extLst>
            </p:cNvPr>
            <p:cNvSpPr txBox="1"/>
            <p:nvPr/>
          </p:nvSpPr>
          <p:spPr>
            <a:xfrm>
              <a:off x="9166556" y="2771968"/>
              <a:ext cx="14919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Or you can activate trial via Marketplace of Admin.Microsoft.com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603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Azure Logos PNG | SVG EPS Vector - FREE Vector Design - Cdr, Ai, EPS ...">
            <a:extLst>
              <a:ext uri="{FF2B5EF4-FFF2-40B4-BE49-F238E27FC236}">
                <a16:creationId xmlns:a16="http://schemas.microsoft.com/office/drawing/2014/main" id="{4A809159-3C0C-E830-C3AE-0B3562918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382" y="431361"/>
            <a:ext cx="1242781" cy="124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5D6102-9638-697E-FF00-6E3ABB57EE17}"/>
              </a:ext>
            </a:extLst>
          </p:cNvPr>
          <p:cNvSpPr txBox="1"/>
          <p:nvPr/>
        </p:nvSpPr>
        <p:spPr>
          <a:xfrm>
            <a:off x="4336163" y="282763"/>
            <a:ext cx="3147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1C950-E126-CFC9-CC34-7405BD7CF414}"/>
              </a:ext>
            </a:extLst>
          </p:cNvPr>
          <p:cNvSpPr txBox="1"/>
          <p:nvPr/>
        </p:nvSpPr>
        <p:spPr>
          <a:xfrm>
            <a:off x="4398576" y="1063739"/>
            <a:ext cx="3673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Free (w/ Credit Card)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06652-C2CF-0814-D6A0-D8BB0D3E4B06}"/>
              </a:ext>
            </a:extLst>
          </p:cNvPr>
          <p:cNvSpPr/>
          <p:nvPr/>
        </p:nvSpPr>
        <p:spPr>
          <a:xfrm>
            <a:off x="8134530" y="0"/>
            <a:ext cx="1164843" cy="1490016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421F7A5-3CF6-B26D-2385-98CAF16573FD}"/>
              </a:ext>
            </a:extLst>
          </p:cNvPr>
          <p:cNvSpPr/>
          <p:nvPr/>
        </p:nvSpPr>
        <p:spPr>
          <a:xfrm rot="10800000">
            <a:off x="8419843" y="1490016"/>
            <a:ext cx="563719" cy="259004"/>
          </a:xfrm>
          <a:prstGeom prst="triangle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18D05-8B27-40EE-95DA-2A0BD9202F26}"/>
              </a:ext>
            </a:extLst>
          </p:cNvPr>
          <p:cNvSpPr txBox="1"/>
          <p:nvPr/>
        </p:nvSpPr>
        <p:spPr>
          <a:xfrm>
            <a:off x="8134530" y="162301"/>
            <a:ext cx="1164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M365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B6579D-6645-DFD6-4DD7-42D1EBE70CF6}"/>
              </a:ext>
            </a:extLst>
          </p:cNvPr>
          <p:cNvSpPr txBox="1"/>
          <p:nvPr/>
        </p:nvSpPr>
        <p:spPr>
          <a:xfrm>
            <a:off x="8133021" y="510491"/>
            <a:ext cx="1366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TENANT</a:t>
            </a:r>
            <a:endParaRPr lang="en-US" sz="105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E0B46-FDC1-747F-E95E-19C16D365FA5}"/>
              </a:ext>
            </a:extLst>
          </p:cNvPr>
          <p:cNvSpPr txBox="1"/>
          <p:nvPr/>
        </p:nvSpPr>
        <p:spPr>
          <a:xfrm>
            <a:off x="8134530" y="877424"/>
            <a:ext cx="1164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Not Necessary</a:t>
            </a:r>
            <a:endParaRPr lang="en-US" sz="10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C1DCB7-C39E-A1DD-7BEF-FF053AED8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1606" y="153918"/>
            <a:ext cx="1452006" cy="14520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C99D4E-C30B-2CF1-C6CD-93675C4670D9}"/>
              </a:ext>
            </a:extLst>
          </p:cNvPr>
          <p:cNvSpPr txBox="1"/>
          <p:nvPr/>
        </p:nvSpPr>
        <p:spPr>
          <a:xfrm>
            <a:off x="10426648" y="1637414"/>
            <a:ext cx="1709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Azure</a:t>
            </a: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.Microsoft.com</a:t>
            </a:r>
          </a:p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/Free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F4FA588-3B86-EDE4-BA6E-07BDB19B8A3F}"/>
              </a:ext>
            </a:extLst>
          </p:cNvPr>
          <p:cNvGrpSpPr/>
          <p:nvPr/>
        </p:nvGrpSpPr>
        <p:grpSpPr>
          <a:xfrm>
            <a:off x="8133021" y="1835150"/>
            <a:ext cx="2036930" cy="800251"/>
            <a:chOff x="8610600" y="2715986"/>
            <a:chExt cx="2036930" cy="80025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48DFF9E-E8B8-0501-424D-F381AF9B8E73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F15E96-6ADE-7253-680C-960CFBFAF547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AAFC640-CAFE-7740-4A60-0FF20FA2E828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D8D6710F-5145-2BF6-7921-BFDF978EAE64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F6388F-F30A-AAE5-15B5-469BD49918F4}"/>
                </a:ext>
              </a:extLst>
            </p:cNvPr>
            <p:cNvSpPr txBox="1"/>
            <p:nvPr/>
          </p:nvSpPr>
          <p:spPr>
            <a:xfrm>
              <a:off x="9229962" y="2771968"/>
              <a:ext cx="14175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But strongly recommended to use same tenant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E1A8ADF-A1DC-19A8-77E3-CA395A277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004" y="2031848"/>
            <a:ext cx="2538988" cy="20032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F7165B5-7153-7CCB-D773-B1870F2FB3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9821" y="3441074"/>
            <a:ext cx="4070973" cy="23703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9316335-CAAE-2598-AE33-7FDB2D62740E}"/>
              </a:ext>
            </a:extLst>
          </p:cNvPr>
          <p:cNvGrpSpPr/>
          <p:nvPr/>
        </p:nvGrpSpPr>
        <p:grpSpPr>
          <a:xfrm>
            <a:off x="9590836" y="4877605"/>
            <a:ext cx="2601164" cy="800251"/>
            <a:chOff x="8610600" y="2715986"/>
            <a:chExt cx="2601164" cy="80025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17187D4-55DC-FA15-6D2D-4BDB6F0B582A}"/>
                </a:ext>
              </a:extLst>
            </p:cNvPr>
            <p:cNvGrpSpPr/>
            <p:nvPr/>
          </p:nvGrpSpPr>
          <p:grpSpPr>
            <a:xfrm>
              <a:off x="8610600" y="2715986"/>
              <a:ext cx="2601164" cy="800251"/>
              <a:chOff x="8610600" y="2715986"/>
              <a:chExt cx="2601164" cy="800251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92B2ECB-9456-49D4-9FDA-F0645A98B579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260116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373D8EB-6428-A656-464B-607D9B38BC04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2A627000-FD89-6E6C-AFAD-4E168CDCE367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99C035-7594-0B84-D5E4-ACA5E6524CA1}"/>
                </a:ext>
              </a:extLst>
            </p:cNvPr>
            <p:cNvSpPr txBox="1"/>
            <p:nvPr/>
          </p:nvSpPr>
          <p:spPr>
            <a:xfrm>
              <a:off x="9229961" y="2771968"/>
              <a:ext cx="198180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If redirected to this page, you must sign up for Pay-as-you-Go instead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266A8630-3909-8892-A6F0-A89AC708E2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9576" y="2507727"/>
            <a:ext cx="4854312" cy="41201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42D42C9-405F-FBDF-9B45-ADA46A677302}"/>
              </a:ext>
            </a:extLst>
          </p:cNvPr>
          <p:cNvGrpSpPr/>
          <p:nvPr/>
        </p:nvGrpSpPr>
        <p:grpSpPr>
          <a:xfrm>
            <a:off x="4126834" y="5371151"/>
            <a:ext cx="2036930" cy="1010089"/>
            <a:chOff x="8610600" y="2715986"/>
            <a:chExt cx="2036930" cy="101008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F4359C3-1E63-EBD9-3555-C6C23C9632A6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1010089"/>
              <a:chOff x="8610600" y="2715986"/>
              <a:chExt cx="1981804" cy="101008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8FCCD97-572B-09E0-ACBF-976FB9E04BDB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1010089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99E2DF6-A2C0-9F89-CE56-EDD1C4364921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1010089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D9E7ED79-ABC8-C3A2-BD68-92CC4F9A50E9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CFF03B0-55F6-DE40-C593-9F948C630576}"/>
                </a:ext>
              </a:extLst>
            </p:cNvPr>
            <p:cNvSpPr txBox="1"/>
            <p:nvPr/>
          </p:nvSpPr>
          <p:spPr>
            <a:xfrm>
              <a:off x="9229962" y="2771968"/>
              <a:ext cx="141756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Verify phone number first, then enter Credit Card number.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170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D6E8E1-CA9E-716F-55FA-2D6E9E4656D3}"/>
              </a:ext>
            </a:extLst>
          </p:cNvPr>
          <p:cNvSpPr txBox="1"/>
          <p:nvPr/>
        </p:nvSpPr>
        <p:spPr>
          <a:xfrm>
            <a:off x="4318795" y="282763"/>
            <a:ext cx="4244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365 </a:t>
            </a:r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Defender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882638-B86D-28F2-E22B-D99F25D4BF96}"/>
              </a:ext>
            </a:extLst>
          </p:cNvPr>
          <p:cNvSpPr txBox="1"/>
          <p:nvPr/>
        </p:nvSpPr>
        <p:spPr>
          <a:xfrm>
            <a:off x="4398576" y="1063739"/>
            <a:ext cx="4265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Trials: MDE/MDI/MDO/MDCA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B51E1BBD-35BB-AB47-B953-C529C20CA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214" y="431361"/>
            <a:ext cx="1057495" cy="10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47819EF-08F1-FECE-88A6-C183FF95DF3E}"/>
              </a:ext>
            </a:extLst>
          </p:cNvPr>
          <p:cNvSpPr/>
          <p:nvPr/>
        </p:nvSpPr>
        <p:spPr>
          <a:xfrm>
            <a:off x="8847587" y="0"/>
            <a:ext cx="1164843" cy="1490016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4E7152E9-E29F-A67E-9440-D45AA90E9D23}"/>
              </a:ext>
            </a:extLst>
          </p:cNvPr>
          <p:cNvSpPr/>
          <p:nvPr/>
        </p:nvSpPr>
        <p:spPr>
          <a:xfrm rot="10800000">
            <a:off x="9132900" y="1490016"/>
            <a:ext cx="563719" cy="259004"/>
          </a:xfrm>
          <a:prstGeom prst="triangle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ADC74B-0188-AAAC-C60A-599C446CF3A2}"/>
              </a:ext>
            </a:extLst>
          </p:cNvPr>
          <p:cNvSpPr txBox="1"/>
          <p:nvPr/>
        </p:nvSpPr>
        <p:spPr>
          <a:xfrm>
            <a:off x="8847587" y="162301"/>
            <a:ext cx="1164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If not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3627A3-6AA6-5EB6-3CA1-FB52EEE7163B}"/>
              </a:ext>
            </a:extLst>
          </p:cNvPr>
          <p:cNvSpPr txBox="1"/>
          <p:nvPr/>
        </p:nvSpPr>
        <p:spPr>
          <a:xfrm>
            <a:off x="8846078" y="510491"/>
            <a:ext cx="73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E5 </a:t>
            </a:r>
            <a:endParaRPr lang="en-US" sz="14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E81881-97A2-0398-A21D-B84337B01B92}"/>
              </a:ext>
            </a:extLst>
          </p:cNvPr>
          <p:cNvSpPr txBox="1"/>
          <p:nvPr/>
        </p:nvSpPr>
        <p:spPr>
          <a:xfrm>
            <a:off x="8871945" y="1054128"/>
            <a:ext cx="116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(incl. P2 </a:t>
            </a:r>
            <a:r>
              <a:rPr lang="en-US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lic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61475A-8DC7-3AFD-7777-15B95624A4CE}"/>
              </a:ext>
            </a:extLst>
          </p:cNvPr>
          <p:cNvSpPr txBox="1"/>
          <p:nvPr/>
        </p:nvSpPr>
        <p:spPr>
          <a:xfrm>
            <a:off x="9316598" y="678545"/>
            <a:ext cx="758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already</a:t>
            </a:r>
            <a:endParaRPr lang="en-US" sz="105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5DA4281-E530-4BEE-BF0F-42140E140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92495"/>
            <a:ext cx="5470364" cy="26843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89BDE16-3EE2-1E42-C65B-F32B76BC2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9272" y="1911041"/>
            <a:ext cx="5845847" cy="40603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0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D6E8E1-CA9E-716F-55FA-2D6E9E4656D3}"/>
              </a:ext>
            </a:extLst>
          </p:cNvPr>
          <p:cNvSpPr txBox="1"/>
          <p:nvPr/>
        </p:nvSpPr>
        <p:spPr>
          <a:xfrm>
            <a:off x="4318795" y="282763"/>
            <a:ext cx="4244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365 </a:t>
            </a:r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Defender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882638-B86D-28F2-E22B-D99F25D4BF96}"/>
              </a:ext>
            </a:extLst>
          </p:cNvPr>
          <p:cNvSpPr txBox="1"/>
          <p:nvPr/>
        </p:nvSpPr>
        <p:spPr>
          <a:xfrm>
            <a:off x="4398576" y="1063739"/>
            <a:ext cx="4265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Trials: MDE/MDI/MDO/MDCA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B51E1BBD-35BB-AB47-B953-C529C20CA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214" y="431361"/>
            <a:ext cx="1057495" cy="10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47819EF-08F1-FECE-88A6-C183FF95DF3E}"/>
              </a:ext>
            </a:extLst>
          </p:cNvPr>
          <p:cNvSpPr/>
          <p:nvPr/>
        </p:nvSpPr>
        <p:spPr>
          <a:xfrm>
            <a:off x="8847587" y="0"/>
            <a:ext cx="1164843" cy="1490016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4E7152E9-E29F-A67E-9440-D45AA90E9D23}"/>
              </a:ext>
            </a:extLst>
          </p:cNvPr>
          <p:cNvSpPr/>
          <p:nvPr/>
        </p:nvSpPr>
        <p:spPr>
          <a:xfrm rot="10800000">
            <a:off x="9132900" y="1490016"/>
            <a:ext cx="563719" cy="259004"/>
          </a:xfrm>
          <a:prstGeom prst="triangle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ADC74B-0188-AAAC-C60A-599C446CF3A2}"/>
              </a:ext>
            </a:extLst>
          </p:cNvPr>
          <p:cNvSpPr txBox="1"/>
          <p:nvPr/>
        </p:nvSpPr>
        <p:spPr>
          <a:xfrm>
            <a:off x="8847587" y="162301"/>
            <a:ext cx="1164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If not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3627A3-6AA6-5EB6-3CA1-FB52EEE7163B}"/>
              </a:ext>
            </a:extLst>
          </p:cNvPr>
          <p:cNvSpPr txBox="1"/>
          <p:nvPr/>
        </p:nvSpPr>
        <p:spPr>
          <a:xfrm>
            <a:off x="8846078" y="510491"/>
            <a:ext cx="73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E5 </a:t>
            </a:r>
            <a:endParaRPr lang="en-US" sz="14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E81881-97A2-0398-A21D-B84337B01B92}"/>
              </a:ext>
            </a:extLst>
          </p:cNvPr>
          <p:cNvSpPr txBox="1"/>
          <p:nvPr/>
        </p:nvSpPr>
        <p:spPr>
          <a:xfrm>
            <a:off x="8871945" y="1054128"/>
            <a:ext cx="116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(incl. P2 </a:t>
            </a:r>
            <a:r>
              <a:rPr lang="en-US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lic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61475A-8DC7-3AFD-7777-15B95624A4CE}"/>
              </a:ext>
            </a:extLst>
          </p:cNvPr>
          <p:cNvSpPr txBox="1"/>
          <p:nvPr/>
        </p:nvSpPr>
        <p:spPr>
          <a:xfrm>
            <a:off x="9316598" y="678545"/>
            <a:ext cx="758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already</a:t>
            </a:r>
            <a:endParaRPr lang="en-US" sz="105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A2DE3-C517-5602-CD0A-3BBC85AE8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26" y="2031848"/>
            <a:ext cx="6548238" cy="32059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00CA8C-63C5-2EC9-FD3B-EFCFAC4281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077" t="19936"/>
          <a:stretch/>
        </p:blipFill>
        <p:spPr>
          <a:xfrm>
            <a:off x="2400789" y="4053706"/>
            <a:ext cx="7568054" cy="25215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1C99FD-2B53-978C-F221-84B4ACD1F7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5374" y="1619518"/>
            <a:ext cx="2544286" cy="27189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588A71-56ED-2DCD-6364-C74EA3E0C5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4273" y="2637990"/>
            <a:ext cx="3994162" cy="29299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3520DB5-F5E8-669B-8AD5-354BBDA562BA}"/>
              </a:ext>
            </a:extLst>
          </p:cNvPr>
          <p:cNvGrpSpPr/>
          <p:nvPr/>
        </p:nvGrpSpPr>
        <p:grpSpPr>
          <a:xfrm>
            <a:off x="9331918" y="4102977"/>
            <a:ext cx="2036930" cy="800251"/>
            <a:chOff x="8610600" y="2715986"/>
            <a:chExt cx="2036930" cy="80025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E30255E-032C-EDCB-C9AB-737371119156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C5D15A3-CB8C-F10D-854E-362CC419C7A5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E4B4AE-1F95-9AC4-C126-940A7D301CCA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E17EA8C4-BB6D-2041-14BD-AD21C5910A64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21830E-B35B-7429-7F05-C71B798C8926}"/>
                </a:ext>
              </a:extLst>
            </p:cNvPr>
            <p:cNvSpPr txBox="1"/>
            <p:nvPr/>
          </p:nvSpPr>
          <p:spPr>
            <a:xfrm>
              <a:off x="9229962" y="2771968"/>
              <a:ext cx="14175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Do not forget to assign </a:t>
              </a:r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lic</a:t>
              </a:r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 to you (User) to use.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5941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D6E8E1-CA9E-716F-55FA-2D6E9E4656D3}"/>
              </a:ext>
            </a:extLst>
          </p:cNvPr>
          <p:cNvSpPr txBox="1"/>
          <p:nvPr/>
        </p:nvSpPr>
        <p:spPr>
          <a:xfrm>
            <a:off x="4318795" y="282763"/>
            <a:ext cx="4244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365 </a:t>
            </a:r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Defender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882638-B86D-28F2-E22B-D99F25D4BF96}"/>
              </a:ext>
            </a:extLst>
          </p:cNvPr>
          <p:cNvSpPr txBox="1"/>
          <p:nvPr/>
        </p:nvSpPr>
        <p:spPr>
          <a:xfrm>
            <a:off x="4398576" y="1063739"/>
            <a:ext cx="4265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Trials: MDE/MDI/MDO/MDCA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B51E1BBD-35BB-AB47-B953-C529C20CA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214" y="431361"/>
            <a:ext cx="1057495" cy="10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47819EF-08F1-FECE-88A6-C183FF95DF3E}"/>
              </a:ext>
            </a:extLst>
          </p:cNvPr>
          <p:cNvSpPr/>
          <p:nvPr/>
        </p:nvSpPr>
        <p:spPr>
          <a:xfrm>
            <a:off x="8847587" y="0"/>
            <a:ext cx="1164843" cy="1490016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4E7152E9-E29F-A67E-9440-D45AA90E9D23}"/>
              </a:ext>
            </a:extLst>
          </p:cNvPr>
          <p:cNvSpPr/>
          <p:nvPr/>
        </p:nvSpPr>
        <p:spPr>
          <a:xfrm rot="10800000">
            <a:off x="9132900" y="1490016"/>
            <a:ext cx="563719" cy="259004"/>
          </a:xfrm>
          <a:prstGeom prst="triangle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ADC74B-0188-AAAC-C60A-599C446CF3A2}"/>
              </a:ext>
            </a:extLst>
          </p:cNvPr>
          <p:cNvSpPr txBox="1"/>
          <p:nvPr/>
        </p:nvSpPr>
        <p:spPr>
          <a:xfrm>
            <a:off x="8847587" y="162301"/>
            <a:ext cx="1164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If not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3627A3-6AA6-5EB6-3CA1-FB52EEE7163B}"/>
              </a:ext>
            </a:extLst>
          </p:cNvPr>
          <p:cNvSpPr txBox="1"/>
          <p:nvPr/>
        </p:nvSpPr>
        <p:spPr>
          <a:xfrm>
            <a:off x="8846078" y="510491"/>
            <a:ext cx="73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E5 </a:t>
            </a:r>
            <a:endParaRPr lang="en-US" sz="14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E81881-97A2-0398-A21D-B84337B01B92}"/>
              </a:ext>
            </a:extLst>
          </p:cNvPr>
          <p:cNvSpPr txBox="1"/>
          <p:nvPr/>
        </p:nvSpPr>
        <p:spPr>
          <a:xfrm>
            <a:off x="8871945" y="1054128"/>
            <a:ext cx="116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(incl. P2 </a:t>
            </a:r>
            <a:r>
              <a:rPr lang="en-US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lic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61475A-8DC7-3AFD-7777-15B95624A4CE}"/>
              </a:ext>
            </a:extLst>
          </p:cNvPr>
          <p:cNvSpPr txBox="1"/>
          <p:nvPr/>
        </p:nvSpPr>
        <p:spPr>
          <a:xfrm>
            <a:off x="9316598" y="678545"/>
            <a:ext cx="758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already</a:t>
            </a:r>
            <a:endParaRPr lang="en-US" sz="105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F074BC-C432-C728-623B-86E22216F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5058" y="1749021"/>
            <a:ext cx="5592031" cy="47344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461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D6E8E1-CA9E-716F-55FA-2D6E9E4656D3}"/>
              </a:ext>
            </a:extLst>
          </p:cNvPr>
          <p:cNvSpPr txBox="1"/>
          <p:nvPr/>
        </p:nvSpPr>
        <p:spPr>
          <a:xfrm>
            <a:off x="4318795" y="282763"/>
            <a:ext cx="4244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Purview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882638-B86D-28F2-E22B-D99F25D4BF96}"/>
              </a:ext>
            </a:extLst>
          </p:cNvPr>
          <p:cNvSpPr txBox="1"/>
          <p:nvPr/>
        </p:nvSpPr>
        <p:spPr>
          <a:xfrm>
            <a:off x="4398576" y="1063739"/>
            <a:ext cx="4265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Compliance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Trial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7819EF-08F1-FECE-88A6-C183FF95DF3E}"/>
              </a:ext>
            </a:extLst>
          </p:cNvPr>
          <p:cNvSpPr/>
          <p:nvPr/>
        </p:nvSpPr>
        <p:spPr>
          <a:xfrm>
            <a:off x="8847587" y="0"/>
            <a:ext cx="1164843" cy="1490016"/>
          </a:xfrm>
          <a:prstGeom prst="rect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4E7152E9-E29F-A67E-9440-D45AA90E9D23}"/>
              </a:ext>
            </a:extLst>
          </p:cNvPr>
          <p:cNvSpPr/>
          <p:nvPr/>
        </p:nvSpPr>
        <p:spPr>
          <a:xfrm rot="10800000">
            <a:off x="9132900" y="1490016"/>
            <a:ext cx="563719" cy="259004"/>
          </a:xfrm>
          <a:prstGeom prst="triangle">
            <a:avLst/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ADC74B-0188-AAAC-C60A-599C446CF3A2}"/>
              </a:ext>
            </a:extLst>
          </p:cNvPr>
          <p:cNvSpPr txBox="1"/>
          <p:nvPr/>
        </p:nvSpPr>
        <p:spPr>
          <a:xfrm>
            <a:off x="8847587" y="162301"/>
            <a:ext cx="1164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If not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3627A3-6AA6-5EB6-3CA1-FB52EEE7163B}"/>
              </a:ext>
            </a:extLst>
          </p:cNvPr>
          <p:cNvSpPr txBox="1"/>
          <p:nvPr/>
        </p:nvSpPr>
        <p:spPr>
          <a:xfrm>
            <a:off x="8846078" y="510491"/>
            <a:ext cx="73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E5 </a:t>
            </a:r>
            <a:endParaRPr lang="en-US" sz="140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E81881-97A2-0398-A21D-B84337B01B92}"/>
              </a:ext>
            </a:extLst>
          </p:cNvPr>
          <p:cNvSpPr txBox="1"/>
          <p:nvPr/>
        </p:nvSpPr>
        <p:spPr>
          <a:xfrm>
            <a:off x="8871945" y="1054128"/>
            <a:ext cx="1164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But have E3</a:t>
            </a:r>
            <a:endParaRPr lang="en-US" sz="105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61475A-8DC7-3AFD-7777-15B95624A4CE}"/>
              </a:ext>
            </a:extLst>
          </p:cNvPr>
          <p:cNvSpPr txBox="1"/>
          <p:nvPr/>
        </p:nvSpPr>
        <p:spPr>
          <a:xfrm>
            <a:off x="9316598" y="678545"/>
            <a:ext cx="758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already</a:t>
            </a:r>
            <a:endParaRPr lang="en-US" sz="1050" dirty="0">
              <a:solidFill>
                <a:schemeClr val="accent2">
                  <a:lumMod val="20000"/>
                  <a:lumOff val="8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05DC7-DF2F-13E3-6B4B-7748C98ED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66" b="92188" l="7212" r="90385">
                        <a14:foregroundMark x1="7212" y1="41406" x2="7212" y2="41406"/>
                        <a14:foregroundMark x1="40865" y1="92188" x2="40865" y2="92188"/>
                        <a14:foregroundMark x1="90385" y1="29688" x2="90385" y2="29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2341" y="391822"/>
            <a:ext cx="816564" cy="10050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C5713-2000-AC7A-0AB0-CE7A5F5C8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9591" y="1884638"/>
            <a:ext cx="8250235" cy="47599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5ACB89-E72E-DEEE-50DF-E0C5B2B35610}"/>
              </a:ext>
            </a:extLst>
          </p:cNvPr>
          <p:cNvSpPr txBox="1"/>
          <p:nvPr/>
        </p:nvSpPr>
        <p:spPr>
          <a:xfrm>
            <a:off x="-127201" y="1959721"/>
            <a:ext cx="1972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 to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Compliance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algn="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Microsoft.com</a:t>
            </a:r>
          </a:p>
        </p:txBody>
      </p:sp>
    </p:spTree>
    <p:extLst>
      <p:ext uri="{BB962C8B-B14F-4D97-AF65-F5344CB8AC3E}">
        <p14:creationId xmlns:p14="http://schemas.microsoft.com/office/powerpoint/2010/main" val="48500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AC1671-2D92-3B40-369E-0DC70F2E9E79}"/>
              </a:ext>
            </a:extLst>
          </p:cNvPr>
          <p:cNvSpPr txBox="1"/>
          <p:nvPr/>
        </p:nvSpPr>
        <p:spPr>
          <a:xfrm>
            <a:off x="2445238" y="-1525659"/>
            <a:ext cx="5077793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9500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.1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A5ACC-1599-3E74-6385-A1037F4D388B}"/>
              </a:ext>
            </a:extLst>
          </p:cNvPr>
          <p:cNvSpPr txBox="1"/>
          <p:nvPr/>
        </p:nvSpPr>
        <p:spPr>
          <a:xfrm>
            <a:off x="4085592" y="2001500"/>
            <a:ext cx="60302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Pre</a:t>
            </a:r>
            <a:r>
              <a:rPr lang="en-US" sz="8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requistics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A3ADE-4083-AB95-C4ED-CC7539A2BCB3}"/>
              </a:ext>
            </a:extLst>
          </p:cNvPr>
          <p:cNvSpPr txBox="1"/>
          <p:nvPr/>
        </p:nvSpPr>
        <p:spPr>
          <a:xfrm>
            <a:off x="4653613" y="4680810"/>
            <a:ext cx="4412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Variable Text Light" pitchFamily="2" charset="0"/>
              </a:rPr>
              <a:t>M365 Account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8454E7-189C-C33D-F5A2-422FDDFA10CC}"/>
              </a:ext>
            </a:extLst>
          </p:cNvPr>
          <p:cNvSpPr txBox="1"/>
          <p:nvPr/>
        </p:nvSpPr>
        <p:spPr>
          <a:xfrm>
            <a:off x="4653613" y="5492909"/>
            <a:ext cx="474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Variable Text Light" pitchFamily="2" charset="0"/>
              </a:rPr>
              <a:t>Azure Free Account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A6C511-C56F-1DF3-A4AE-328EBBDA0B7F}"/>
              </a:ext>
            </a:extLst>
          </p:cNvPr>
          <p:cNvSpPr txBox="1"/>
          <p:nvPr/>
        </p:nvSpPr>
        <p:spPr>
          <a:xfrm>
            <a:off x="4653613" y="5876173"/>
            <a:ext cx="4593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Variable Text Light" pitchFamily="2" charset="0"/>
              </a:rPr>
              <a:t>Defender Trials</a:t>
            </a:r>
          </a:p>
        </p:txBody>
      </p:sp>
      <p:pic>
        <p:nvPicPr>
          <p:cNvPr id="14" name="Picture 4" descr="Logo Pdf, ? Logo, Wildcats Logo, Premium Logo, Technology Logo, Free ...">
            <a:extLst>
              <a:ext uri="{FF2B5EF4-FFF2-40B4-BE49-F238E27FC236}">
                <a16:creationId xmlns:a16="http://schemas.microsoft.com/office/drawing/2014/main" id="{2598F199-D46B-DF7B-700F-4A9D58187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479" y="4786845"/>
            <a:ext cx="283146" cy="31114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zure Logos PNG | SVG EPS Vector - FREE Vector Design - Cdr, Ai, EPS ...">
            <a:extLst>
              <a:ext uri="{FF2B5EF4-FFF2-40B4-BE49-F238E27FC236}">
                <a16:creationId xmlns:a16="http://schemas.microsoft.com/office/drawing/2014/main" id="{4A809159-3C0C-E830-C3AE-0B3562918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488" y="5605060"/>
            <a:ext cx="311149" cy="31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EA62A051-3DAA-3C05-A86D-8EC550228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974" y="5970064"/>
            <a:ext cx="370155" cy="37015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A90068-02BC-6FA8-44B3-82E2CC7435C5}"/>
              </a:ext>
            </a:extLst>
          </p:cNvPr>
          <p:cNvSpPr txBox="1"/>
          <p:nvPr/>
        </p:nvSpPr>
        <p:spPr>
          <a:xfrm>
            <a:off x="4647637" y="4270443"/>
            <a:ext cx="5183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Variable Text Light" pitchFamily="2" charset="0"/>
              </a:rPr>
              <a:t>Learn.Microsoft.com Account</a:t>
            </a:r>
          </a:p>
        </p:txBody>
      </p:sp>
      <p:pic>
        <p:nvPicPr>
          <p:cNvPr id="1028" name="Picture 4" descr="Microsoft Cloud Skill Challenge is broken : AZURE">
            <a:extLst>
              <a:ext uri="{FF2B5EF4-FFF2-40B4-BE49-F238E27FC236}">
                <a16:creationId xmlns:a16="http://schemas.microsoft.com/office/drawing/2014/main" id="{D4A5B020-D004-1AF9-C1C8-69840523B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08" b="92117" l="9000" r="90000">
                        <a14:foregroundMark x1="9083" y1="23874" x2="9083" y2="23874"/>
                        <a14:foregroundMark x1="55833" y1="43468" x2="55833" y2="43468"/>
                        <a14:foregroundMark x1="72167" y1="48649" x2="72167" y2="48649"/>
                        <a14:foregroundMark x1="54417" y1="92342" x2="54417" y2="92342"/>
                        <a14:foregroundMark x1="15167" y1="13288" x2="15167" y2="13288"/>
                        <a14:foregroundMark x1="18750" y1="9910" x2="18750" y2="9910"/>
                        <a14:foregroundMark x1="26667" y1="11036" x2="26667" y2="11036"/>
                        <a14:foregroundMark x1="21750" y1="10586" x2="21750" y2="10586"/>
                        <a14:foregroundMark x1="20167" y1="11036" x2="20167" y2="11036"/>
                        <a14:foregroundMark x1="19667" y1="8108" x2="19667" y2="8108"/>
                        <a14:foregroundMark x1="23167" y1="10135" x2="23167" y2="10135"/>
                        <a14:foregroundMark x1="25083" y1="10360" x2="25083" y2="10360"/>
                        <a14:foregroundMark x1="17333" y1="9459" x2="17333" y2="9459"/>
                        <a14:foregroundMark x1="23417" y1="12162" x2="23417" y2="12162"/>
                        <a14:foregroundMark x1="24417" y1="10360" x2="24417" y2="10360"/>
                        <a14:foregroundMark x1="20833" y1="13964" x2="20833" y2="13964"/>
                        <a14:foregroundMark x1="19250" y1="11937" x2="19250" y2="11937"/>
                        <a14:foregroundMark x1="18083" y1="13288" x2="18083" y2="13288"/>
                        <a14:foregroundMark x1="18917" y1="13063" x2="18917" y2="13063"/>
                        <a14:foregroundMark x1="19500" y1="11036" x2="19500" y2="11036"/>
                        <a14:foregroundMark x1="19500" y1="13063" x2="19500" y2="13063"/>
                        <a14:foregroundMark x1="19500" y1="8784" x2="19500" y2="8784"/>
                        <a14:foregroundMark x1="26000" y1="10811" x2="26000" y2="10811"/>
                        <a14:foregroundMark x1="25333" y1="13288" x2="25333" y2="13288"/>
                        <a14:backgroundMark x1="25750" y1="12387" x2="25750" y2="12387"/>
                        <a14:backgroundMark x1="23000" y1="11937" x2="23000" y2="11937"/>
                        <a14:backgroundMark x1="27333" y1="9009" x2="27333" y2="9009"/>
                        <a14:backgroundMark x1="19417" y1="12387" x2="19417" y2="12387"/>
                        <a14:backgroundMark x1="19083" y1="10811" x2="19083" y2="10811"/>
                        <a14:backgroundMark x1="56667" y1="47072" x2="56667" y2="47072"/>
                        <a14:backgroundMark x1="24667" y1="11261" x2="24667" y2="11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538" y="4297546"/>
            <a:ext cx="1414108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3BEC05-64ED-3016-1FC9-01980263B4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513" b="93487" l="4233" r="93122">
                        <a14:foregroundMark x1="4233" y1="37931" x2="4233" y2="37931"/>
                        <a14:foregroundMark x1="48148" y1="9579" x2="48148" y2="9579"/>
                        <a14:foregroundMark x1="26984" y1="9579" x2="26984" y2="9579"/>
                        <a14:foregroundMark x1="18519" y1="90421" x2="18519" y2="90421"/>
                        <a14:foregroundMark x1="75132" y1="81609" x2="75132" y2="81609"/>
                        <a14:foregroundMark x1="16931" y1="93103" x2="16931" y2="93103"/>
                        <a14:foregroundMark x1="47090" y1="93487" x2="75661" y2="70498"/>
                        <a14:foregroundMark x1="80952" y1="81609" x2="50265" y2="82375"/>
                        <a14:foregroundMark x1="50265" y1="82375" x2="80952" y2="76245"/>
                        <a14:foregroundMark x1="80952" y1="76245" x2="77778" y2="32567"/>
                        <a14:foregroundMark x1="92593" y1="55939" x2="89947" y2="78161"/>
                        <a14:foregroundMark x1="89947" y1="78161" x2="79894" y2="87356"/>
                        <a14:foregroundMark x1="89947" y1="90038" x2="86243" y2="37165"/>
                        <a14:foregroundMark x1="86243" y1="37165" x2="74074" y2="22989"/>
                        <a14:foregroundMark x1="86772" y1="27203" x2="86772" y2="27203"/>
                        <a14:foregroundMark x1="93122" y1="42912" x2="93122" y2="42912"/>
                        <a14:foregroundMark x1="74074" y1="46743" x2="74074" y2="46743"/>
                        <a14:foregroundMark x1="29101" y1="6513" x2="29101" y2="65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5183" y="5176972"/>
            <a:ext cx="262454" cy="3624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DA92C2-C604-8690-AD60-FC5DFE016E53}"/>
              </a:ext>
            </a:extLst>
          </p:cNvPr>
          <p:cNvSpPr txBox="1"/>
          <p:nvPr/>
        </p:nvSpPr>
        <p:spPr>
          <a:xfrm>
            <a:off x="4653613" y="5095605"/>
            <a:ext cx="474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Variable Text Light" pitchFamily="2" charset="0"/>
              </a:rPr>
              <a:t>Entra ID P1/P2 Trials</a:t>
            </a:r>
          </a:p>
        </p:txBody>
      </p:sp>
    </p:spTree>
    <p:extLst>
      <p:ext uri="{BB962C8B-B14F-4D97-AF65-F5344CB8AC3E}">
        <p14:creationId xmlns:p14="http://schemas.microsoft.com/office/powerpoint/2010/main" val="69611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4" descr="Microsoft Cloud Skill Challenge is broken : AZURE">
            <a:extLst>
              <a:ext uri="{FF2B5EF4-FFF2-40B4-BE49-F238E27FC236}">
                <a16:creationId xmlns:a16="http://schemas.microsoft.com/office/drawing/2014/main" id="{3BED46BE-EC08-C731-111D-58D1E850C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08" b="92117" l="9000" r="90000">
                        <a14:foregroundMark x1="9083" y1="23874" x2="9083" y2="23874"/>
                        <a14:foregroundMark x1="55833" y1="43468" x2="55833" y2="43468"/>
                        <a14:foregroundMark x1="72167" y1="48649" x2="72167" y2="48649"/>
                        <a14:foregroundMark x1="54417" y1="92342" x2="54417" y2="92342"/>
                        <a14:foregroundMark x1="15167" y1="13288" x2="15167" y2="13288"/>
                        <a14:foregroundMark x1="18750" y1="9910" x2="18750" y2="9910"/>
                        <a14:foregroundMark x1="26667" y1="11036" x2="26667" y2="11036"/>
                        <a14:foregroundMark x1="21750" y1="10586" x2="21750" y2="10586"/>
                        <a14:foregroundMark x1="20167" y1="11036" x2="20167" y2="11036"/>
                        <a14:foregroundMark x1="19667" y1="8108" x2="19667" y2="8108"/>
                        <a14:foregroundMark x1="23167" y1="10135" x2="23167" y2="10135"/>
                        <a14:foregroundMark x1="25083" y1="10360" x2="25083" y2="10360"/>
                        <a14:foregroundMark x1="17333" y1="9459" x2="17333" y2="9459"/>
                        <a14:foregroundMark x1="23417" y1="12162" x2="23417" y2="12162"/>
                        <a14:foregroundMark x1="24417" y1="10360" x2="24417" y2="10360"/>
                        <a14:foregroundMark x1="20833" y1="13964" x2="20833" y2="13964"/>
                        <a14:foregroundMark x1="19250" y1="11937" x2="19250" y2="11937"/>
                        <a14:foregroundMark x1="18083" y1="13288" x2="18083" y2="13288"/>
                        <a14:foregroundMark x1="18917" y1="13063" x2="18917" y2="13063"/>
                        <a14:foregroundMark x1="19500" y1="11036" x2="19500" y2="11036"/>
                        <a14:foregroundMark x1="19500" y1="13063" x2="19500" y2="13063"/>
                        <a14:foregroundMark x1="19500" y1="8784" x2="19500" y2="8784"/>
                        <a14:foregroundMark x1="26000" y1="10811" x2="26000" y2="10811"/>
                        <a14:foregroundMark x1="25333" y1="13288" x2="25333" y2="13288"/>
                        <a14:backgroundMark x1="25750" y1="12387" x2="25750" y2="12387"/>
                        <a14:backgroundMark x1="23000" y1="11937" x2="23000" y2="11937"/>
                        <a14:backgroundMark x1="27333" y1="9009" x2="27333" y2="9009"/>
                        <a14:backgroundMark x1="19417" y1="12387" x2="19417" y2="12387"/>
                        <a14:backgroundMark x1="19083" y1="10811" x2="19083" y2="10811"/>
                        <a14:backgroundMark x1="56667" y1="47072" x2="56667" y2="47072"/>
                        <a14:backgroundMark x1="24667" y1="11261" x2="24667" y2="11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911"/>
          <a:stretch/>
        </p:blipFill>
        <p:spPr bwMode="auto">
          <a:xfrm>
            <a:off x="2637452" y="521321"/>
            <a:ext cx="4325640" cy="131382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BBE66F-3D0F-A44D-B943-4AAF58A23C75}"/>
              </a:ext>
            </a:extLst>
          </p:cNvPr>
          <p:cNvSpPr txBox="1"/>
          <p:nvPr/>
        </p:nvSpPr>
        <p:spPr>
          <a:xfrm>
            <a:off x="6393071" y="431361"/>
            <a:ext cx="33155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.Microsoft</a:t>
            </a: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.com</a:t>
            </a:r>
            <a:endParaRPr lang="en-US" sz="10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C1FD7A8-9F1A-3AEE-D998-E933B1172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317" y="2117913"/>
            <a:ext cx="6333294" cy="28504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D0D91251-5723-5D16-47B5-DFEA1FDD152E}"/>
              </a:ext>
            </a:extLst>
          </p:cNvPr>
          <p:cNvSpPr/>
          <p:nvPr/>
        </p:nvSpPr>
        <p:spPr>
          <a:xfrm>
            <a:off x="6896847" y="2356471"/>
            <a:ext cx="1051859" cy="48832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4F676A-683C-67D9-2F82-7B153A75F9A6}"/>
              </a:ext>
            </a:extLst>
          </p:cNvPr>
          <p:cNvSpPr txBox="1"/>
          <p:nvPr/>
        </p:nvSpPr>
        <p:spPr>
          <a:xfrm>
            <a:off x="8034942" y="2064296"/>
            <a:ext cx="33155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Learn.Microsoft.com/</a:t>
            </a:r>
          </a:p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Security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B3293EF-F8ED-0F7E-7958-A780A280C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932" b="97458" l="4608" r="95734">
                        <a14:foregroundMark x1="56826" y1="55254" x2="56826" y2="55254"/>
                        <a14:foregroundMark x1="68430" y1="67288" x2="68430" y2="67288"/>
                        <a14:foregroundMark x1="46587" y1="9492" x2="46587" y2="9492"/>
                        <a14:foregroundMark x1="54096" y1="52373" x2="54096" y2="52373"/>
                        <a14:foregroundMark x1="54096" y1="48644" x2="54096" y2="48644"/>
                        <a14:foregroundMark x1="54096" y1="48644" x2="54096" y2="48644"/>
                        <a14:foregroundMark x1="85495" y1="72712" x2="85495" y2="72712"/>
                        <a14:foregroundMark x1="60410" y1="91356" x2="60410" y2="91356"/>
                        <a14:foregroundMark x1="93003" y1="51017" x2="93003" y2="51017"/>
                        <a14:foregroundMark x1="95734" y1="50847" x2="95734" y2="50847"/>
                        <a14:foregroundMark x1="94539" y1="40508" x2="94539" y2="40508"/>
                        <a14:foregroundMark x1="94539" y1="40508" x2="94539" y2="40508"/>
                        <a14:foregroundMark x1="94369" y1="40508" x2="94369" y2="40508"/>
                        <a14:foregroundMark x1="7167" y1="54237" x2="7167" y2="54237"/>
                        <a14:foregroundMark x1="4778" y1="53898" x2="4778" y2="53898"/>
                        <a14:foregroundMark x1="4778" y1="53898" x2="4778" y2="53898"/>
                        <a14:foregroundMark x1="4778" y1="53898" x2="4778" y2="53898"/>
                        <a14:foregroundMark x1="52901" y1="58644" x2="52901" y2="58644"/>
                        <a14:foregroundMark x1="52901" y1="58644" x2="52901" y2="58644"/>
                        <a14:foregroundMark x1="52901" y1="58644" x2="52901" y2="58644"/>
                        <a14:foregroundMark x1="46928" y1="59322" x2="46928" y2="59322"/>
                        <a14:foregroundMark x1="46075" y1="57627" x2="46075" y2="57627"/>
                        <a14:foregroundMark x1="45563" y1="55085" x2="45563" y2="55085"/>
                        <a14:foregroundMark x1="45563" y1="50847" x2="45563" y2="50847"/>
                        <a14:foregroundMark x1="48805" y1="97458" x2="48805" y2="97458"/>
                        <a14:foregroundMark x1="58703" y1="96441" x2="58703" y2="96441"/>
                        <a14:foregroundMark x1="58703" y1="96441" x2="58703" y2="96441"/>
                        <a14:foregroundMark x1="51877" y1="36441" x2="51877" y2="36441"/>
                        <a14:foregroundMark x1="67065" y1="9661" x2="67065" y2="9661"/>
                        <a14:foregroundMark x1="48635" y1="5932" x2="48635" y2="59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7327" y="2979439"/>
            <a:ext cx="512579" cy="5160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 descr="Download Windows Defender Logo in SVG Vector or PNG File Format - Logo.wine">
            <a:extLst>
              <a:ext uri="{FF2B5EF4-FFF2-40B4-BE49-F238E27FC236}">
                <a16:creationId xmlns:a16="http://schemas.microsoft.com/office/drawing/2014/main" id="{AB29466D-AE1B-6361-3D8C-83B7F6490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3" t="15774" r="27749" b="14331"/>
          <a:stretch/>
        </p:blipFill>
        <p:spPr bwMode="auto">
          <a:xfrm>
            <a:off x="8199717" y="3610441"/>
            <a:ext cx="388520" cy="40574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nnounce the renaming of Azure Active Directory to Entra ID ...">
            <a:extLst>
              <a:ext uri="{FF2B5EF4-FFF2-40B4-BE49-F238E27FC236}">
                <a16:creationId xmlns:a16="http://schemas.microsoft.com/office/drawing/2014/main" id="{A4E4391E-FB57-CE45-F564-854AD14E9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060" y="4177159"/>
            <a:ext cx="433834" cy="38538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cing Data Governance with Microsoft Purview - Managed IT Services ...">
            <a:extLst>
              <a:ext uri="{FF2B5EF4-FFF2-40B4-BE49-F238E27FC236}">
                <a16:creationId xmlns:a16="http://schemas.microsoft.com/office/drawing/2014/main" id="{CFA65E13-0051-9F17-1FEC-823B9D67F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2" t="23086" r="31700" b="30529"/>
          <a:stretch/>
        </p:blipFill>
        <p:spPr bwMode="auto">
          <a:xfrm>
            <a:off x="8120012" y="4723519"/>
            <a:ext cx="539894" cy="34071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02F6BD0-1176-C46D-63DF-06E6AFF6723B}"/>
              </a:ext>
            </a:extLst>
          </p:cNvPr>
          <p:cNvSpPr txBox="1"/>
          <p:nvPr/>
        </p:nvSpPr>
        <p:spPr>
          <a:xfrm>
            <a:off x="8771964" y="3078718"/>
            <a:ext cx="1453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Zero-Trust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358AE0-6092-5C23-87F4-78852766C8C2}"/>
              </a:ext>
            </a:extLst>
          </p:cNvPr>
          <p:cNvSpPr txBox="1"/>
          <p:nvPr/>
        </p:nvSpPr>
        <p:spPr>
          <a:xfrm>
            <a:off x="8771963" y="3650713"/>
            <a:ext cx="1453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SecOps/SOC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C95479-473B-D990-D67F-0164EEAC52FC}"/>
              </a:ext>
            </a:extLst>
          </p:cNvPr>
          <p:cNvSpPr txBox="1"/>
          <p:nvPr/>
        </p:nvSpPr>
        <p:spPr>
          <a:xfrm>
            <a:off x="8768600" y="4171279"/>
            <a:ext cx="2581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Identity &amp; Access (IAM)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A5942F-6A57-1795-A42C-2E774E2FCE41}"/>
              </a:ext>
            </a:extLst>
          </p:cNvPr>
          <p:cNvSpPr txBox="1"/>
          <p:nvPr/>
        </p:nvSpPr>
        <p:spPr>
          <a:xfrm>
            <a:off x="8768600" y="4666172"/>
            <a:ext cx="2581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Governance</a:t>
            </a:r>
          </a:p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and Compliance</a:t>
            </a:r>
          </a:p>
        </p:txBody>
      </p:sp>
    </p:spTree>
    <p:extLst>
      <p:ext uri="{BB962C8B-B14F-4D97-AF65-F5344CB8AC3E}">
        <p14:creationId xmlns:p14="http://schemas.microsoft.com/office/powerpoint/2010/main" val="3564098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4" descr="Microsoft Cloud Skill Challenge is broken : AZURE">
            <a:extLst>
              <a:ext uri="{FF2B5EF4-FFF2-40B4-BE49-F238E27FC236}">
                <a16:creationId xmlns:a16="http://schemas.microsoft.com/office/drawing/2014/main" id="{3BED46BE-EC08-C731-111D-58D1E850C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08" b="92117" l="9000" r="90000">
                        <a14:foregroundMark x1="9083" y1="23874" x2="9083" y2="23874"/>
                        <a14:foregroundMark x1="55833" y1="43468" x2="55833" y2="43468"/>
                        <a14:foregroundMark x1="72167" y1="48649" x2="72167" y2="48649"/>
                        <a14:foregroundMark x1="54417" y1="92342" x2="54417" y2="92342"/>
                        <a14:foregroundMark x1="15167" y1="13288" x2="15167" y2="13288"/>
                        <a14:foregroundMark x1="18750" y1="9910" x2="18750" y2="9910"/>
                        <a14:foregroundMark x1="26667" y1="11036" x2="26667" y2="11036"/>
                        <a14:foregroundMark x1="21750" y1="10586" x2="21750" y2="10586"/>
                        <a14:foregroundMark x1="20167" y1="11036" x2="20167" y2="11036"/>
                        <a14:foregroundMark x1="19667" y1="8108" x2="19667" y2="8108"/>
                        <a14:foregroundMark x1="23167" y1="10135" x2="23167" y2="10135"/>
                        <a14:foregroundMark x1="25083" y1="10360" x2="25083" y2="10360"/>
                        <a14:foregroundMark x1="17333" y1="9459" x2="17333" y2="9459"/>
                        <a14:foregroundMark x1="23417" y1="12162" x2="23417" y2="12162"/>
                        <a14:foregroundMark x1="24417" y1="10360" x2="24417" y2="10360"/>
                        <a14:foregroundMark x1="20833" y1="13964" x2="20833" y2="13964"/>
                        <a14:foregroundMark x1="19250" y1="11937" x2="19250" y2="11937"/>
                        <a14:foregroundMark x1="18083" y1="13288" x2="18083" y2="13288"/>
                        <a14:foregroundMark x1="18917" y1="13063" x2="18917" y2="13063"/>
                        <a14:foregroundMark x1="19500" y1="11036" x2="19500" y2="11036"/>
                        <a14:foregroundMark x1="19500" y1="13063" x2="19500" y2="13063"/>
                        <a14:foregroundMark x1="19500" y1="8784" x2="19500" y2="8784"/>
                        <a14:foregroundMark x1="26000" y1="10811" x2="26000" y2="10811"/>
                        <a14:foregroundMark x1="25333" y1="13288" x2="25333" y2="13288"/>
                        <a14:backgroundMark x1="25750" y1="12387" x2="25750" y2="12387"/>
                        <a14:backgroundMark x1="23000" y1="11937" x2="23000" y2="11937"/>
                        <a14:backgroundMark x1="27333" y1="9009" x2="27333" y2="9009"/>
                        <a14:backgroundMark x1="19417" y1="12387" x2="19417" y2="12387"/>
                        <a14:backgroundMark x1="19083" y1="10811" x2="19083" y2="10811"/>
                        <a14:backgroundMark x1="56667" y1="47072" x2="56667" y2="47072"/>
                        <a14:backgroundMark x1="24667" y1="11261" x2="24667" y2="11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911"/>
          <a:stretch/>
        </p:blipFill>
        <p:spPr bwMode="auto">
          <a:xfrm>
            <a:off x="2637452" y="521321"/>
            <a:ext cx="4325640" cy="131382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BBE66F-3D0F-A44D-B943-4AAF58A23C75}"/>
              </a:ext>
            </a:extLst>
          </p:cNvPr>
          <p:cNvSpPr txBox="1"/>
          <p:nvPr/>
        </p:nvSpPr>
        <p:spPr>
          <a:xfrm>
            <a:off x="6393071" y="431361"/>
            <a:ext cx="33155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.Microsoft</a:t>
            </a: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.com</a:t>
            </a:r>
            <a:endParaRPr lang="en-US" sz="10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9F797-05A4-F890-9F88-58D835C684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83" y="1978211"/>
            <a:ext cx="2111332" cy="21864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4648AF-98AB-0E2D-F510-10461A769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0652" y="1925110"/>
            <a:ext cx="4629277" cy="40005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EDD97CC-FC1C-DE7E-F0B4-F1802879C7DB}"/>
              </a:ext>
            </a:extLst>
          </p:cNvPr>
          <p:cNvSpPr/>
          <p:nvPr/>
        </p:nvSpPr>
        <p:spPr>
          <a:xfrm>
            <a:off x="2097741" y="3538071"/>
            <a:ext cx="735106" cy="262964"/>
          </a:xfrm>
          <a:prstGeom prst="right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40DCDB-A034-3BB2-23AC-DA3470C9E248}"/>
              </a:ext>
            </a:extLst>
          </p:cNvPr>
          <p:cNvSpPr/>
          <p:nvPr/>
        </p:nvSpPr>
        <p:spPr>
          <a:xfrm>
            <a:off x="3717365" y="1925110"/>
            <a:ext cx="1535953" cy="2025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E95046-467B-FB34-1DB6-FEEE4C92EE35}"/>
              </a:ext>
            </a:extLst>
          </p:cNvPr>
          <p:cNvCxnSpPr/>
          <p:nvPr/>
        </p:nvCxnSpPr>
        <p:spPr>
          <a:xfrm>
            <a:off x="7756263" y="2183803"/>
            <a:ext cx="0" cy="2990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4A297B1-7503-4B35-CDBC-10269E95EBE4}"/>
              </a:ext>
            </a:extLst>
          </p:cNvPr>
          <p:cNvSpPr txBox="1"/>
          <p:nvPr/>
        </p:nvSpPr>
        <p:spPr>
          <a:xfrm>
            <a:off x="7882367" y="2325791"/>
            <a:ext cx="3688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public profile to share learning progress:</a:t>
            </a:r>
            <a:endParaRPr lang="en-US" sz="1000" dirty="0">
              <a:solidFill>
                <a:schemeClr val="accent1">
                  <a:lumMod val="60000"/>
                  <a:lumOff val="4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E285BB-1A29-0E80-06DB-627CEF18D4F5}"/>
              </a:ext>
            </a:extLst>
          </p:cNvPr>
          <p:cNvSpPr txBox="1"/>
          <p:nvPr/>
        </p:nvSpPr>
        <p:spPr>
          <a:xfrm>
            <a:off x="7882366" y="3123650"/>
            <a:ext cx="42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Learn.Microsoft.com/Users/…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88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4" descr="Microsoft Cloud Skill Challenge is broken : AZURE">
            <a:extLst>
              <a:ext uri="{FF2B5EF4-FFF2-40B4-BE49-F238E27FC236}">
                <a16:creationId xmlns:a16="http://schemas.microsoft.com/office/drawing/2014/main" id="{3BED46BE-EC08-C731-111D-58D1E850C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08" b="92117" l="9000" r="90000">
                        <a14:foregroundMark x1="9083" y1="23874" x2="9083" y2="23874"/>
                        <a14:foregroundMark x1="55833" y1="43468" x2="55833" y2="43468"/>
                        <a14:foregroundMark x1="72167" y1="48649" x2="72167" y2="48649"/>
                        <a14:foregroundMark x1="54417" y1="92342" x2="54417" y2="92342"/>
                        <a14:foregroundMark x1="15167" y1="13288" x2="15167" y2="13288"/>
                        <a14:foregroundMark x1="18750" y1="9910" x2="18750" y2="9910"/>
                        <a14:foregroundMark x1="26667" y1="11036" x2="26667" y2="11036"/>
                        <a14:foregroundMark x1="21750" y1="10586" x2="21750" y2="10586"/>
                        <a14:foregroundMark x1="20167" y1="11036" x2="20167" y2="11036"/>
                        <a14:foregroundMark x1="19667" y1="8108" x2="19667" y2="8108"/>
                        <a14:foregroundMark x1="23167" y1="10135" x2="23167" y2="10135"/>
                        <a14:foregroundMark x1="25083" y1="10360" x2="25083" y2="10360"/>
                        <a14:foregroundMark x1="17333" y1="9459" x2="17333" y2="9459"/>
                        <a14:foregroundMark x1="23417" y1="12162" x2="23417" y2="12162"/>
                        <a14:foregroundMark x1="24417" y1="10360" x2="24417" y2="10360"/>
                        <a14:foregroundMark x1="20833" y1="13964" x2="20833" y2="13964"/>
                        <a14:foregroundMark x1="19250" y1="11937" x2="19250" y2="11937"/>
                        <a14:foregroundMark x1="18083" y1="13288" x2="18083" y2="13288"/>
                        <a14:foregroundMark x1="18917" y1="13063" x2="18917" y2="13063"/>
                        <a14:foregroundMark x1="19500" y1="11036" x2="19500" y2="11036"/>
                        <a14:foregroundMark x1="19500" y1="13063" x2="19500" y2="13063"/>
                        <a14:foregroundMark x1="19500" y1="8784" x2="19500" y2="8784"/>
                        <a14:foregroundMark x1="26000" y1="10811" x2="26000" y2="10811"/>
                        <a14:foregroundMark x1="25333" y1="13288" x2="25333" y2="13288"/>
                        <a14:backgroundMark x1="25750" y1="12387" x2="25750" y2="12387"/>
                        <a14:backgroundMark x1="23000" y1="11937" x2="23000" y2="11937"/>
                        <a14:backgroundMark x1="27333" y1="9009" x2="27333" y2="9009"/>
                        <a14:backgroundMark x1="19417" y1="12387" x2="19417" y2="12387"/>
                        <a14:backgroundMark x1="19083" y1="10811" x2="19083" y2="10811"/>
                        <a14:backgroundMark x1="56667" y1="47072" x2="56667" y2="47072"/>
                        <a14:backgroundMark x1="24667" y1="11261" x2="24667" y2="11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911"/>
          <a:stretch/>
        </p:blipFill>
        <p:spPr bwMode="auto">
          <a:xfrm>
            <a:off x="2637452" y="521321"/>
            <a:ext cx="4325640" cy="131382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BBE66F-3D0F-A44D-B943-4AAF58A23C75}"/>
              </a:ext>
            </a:extLst>
          </p:cNvPr>
          <p:cNvSpPr txBox="1"/>
          <p:nvPr/>
        </p:nvSpPr>
        <p:spPr>
          <a:xfrm>
            <a:off x="6393071" y="431361"/>
            <a:ext cx="33155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.Microsoft</a:t>
            </a: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.com</a:t>
            </a:r>
            <a:endParaRPr lang="en-US" sz="10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E47666-64B0-6404-5461-AFA8CB4DE5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19696"/>
            <a:ext cx="6746982" cy="31647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4CDE64C-9A83-740A-43A8-D816325ED516}"/>
              </a:ext>
            </a:extLst>
          </p:cNvPr>
          <p:cNvGrpSpPr/>
          <p:nvPr/>
        </p:nvGrpSpPr>
        <p:grpSpPr>
          <a:xfrm>
            <a:off x="2382589" y="1835150"/>
            <a:ext cx="1981804" cy="800251"/>
            <a:chOff x="8610600" y="2715986"/>
            <a:chExt cx="1981804" cy="80025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A603979-CFAA-F83D-FC81-D09D8797189C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800251"/>
              <a:chOff x="8610600" y="2715986"/>
              <a:chExt cx="1981804" cy="80025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9914CEF-99FF-87F5-40F2-034F985152F7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1981804" cy="800251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10CF1DF-4C94-8523-E6B3-19569F3D49C4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00251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4301BA5E-062A-61C4-BC81-02F6466CEC10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21C72A-091A-3686-DD38-44269A40FEE4}"/>
                </a:ext>
              </a:extLst>
            </p:cNvPr>
            <p:cNvSpPr txBox="1"/>
            <p:nvPr/>
          </p:nvSpPr>
          <p:spPr>
            <a:xfrm>
              <a:off x="9229962" y="2771968"/>
              <a:ext cx="12699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Search with exam code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5111E69-1190-563A-9B92-FDE758AAE468}"/>
              </a:ext>
            </a:extLst>
          </p:cNvPr>
          <p:cNvSpPr/>
          <p:nvPr/>
        </p:nvSpPr>
        <p:spPr>
          <a:xfrm>
            <a:off x="1284941" y="3416560"/>
            <a:ext cx="5331012" cy="1675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C7F4A6-5A37-D3C3-4417-5E9A3DCE0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4315" y="2001495"/>
            <a:ext cx="5027961" cy="39235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788E10-54D0-C703-9D97-EFFA9261A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690" y="3637923"/>
            <a:ext cx="4125136" cy="30569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36A342E-7C0B-A8AD-9C46-92B03606D361}"/>
              </a:ext>
            </a:extLst>
          </p:cNvPr>
          <p:cNvGrpSpPr/>
          <p:nvPr/>
        </p:nvGrpSpPr>
        <p:grpSpPr>
          <a:xfrm>
            <a:off x="8462112" y="1585625"/>
            <a:ext cx="2382588" cy="886979"/>
            <a:chOff x="8610600" y="2715986"/>
            <a:chExt cx="2382588" cy="88697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A98E912-A254-798E-0C8E-B3F604A6E924}"/>
                </a:ext>
              </a:extLst>
            </p:cNvPr>
            <p:cNvGrpSpPr/>
            <p:nvPr/>
          </p:nvGrpSpPr>
          <p:grpSpPr>
            <a:xfrm>
              <a:off x="8610600" y="2715986"/>
              <a:ext cx="2382588" cy="886979"/>
              <a:chOff x="8610600" y="2715986"/>
              <a:chExt cx="2382588" cy="88697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0641DB2-A547-93B5-EBCE-5121B656E5EE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2382588" cy="886979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60B086-9130-BDC7-5F1A-8414B6E076FF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86979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0785A97D-B773-206E-2918-A006B5C4492F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DDA892-1C41-C140-EDDC-FE63B950872D}"/>
                </a:ext>
              </a:extLst>
            </p:cNvPr>
            <p:cNvSpPr txBox="1"/>
            <p:nvPr/>
          </p:nvSpPr>
          <p:spPr>
            <a:xfrm>
              <a:off x="9229961" y="2771968"/>
              <a:ext cx="17632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Browse lists of on-demand self-learning modules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7B30C2-BE60-7DAA-ACE9-C3BBA50F07D9}"/>
              </a:ext>
            </a:extLst>
          </p:cNvPr>
          <p:cNvGrpSpPr/>
          <p:nvPr/>
        </p:nvGrpSpPr>
        <p:grpSpPr>
          <a:xfrm>
            <a:off x="7651817" y="4474099"/>
            <a:ext cx="2382588" cy="886979"/>
            <a:chOff x="8610600" y="2715986"/>
            <a:chExt cx="2382588" cy="88697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068D67B-0A97-0470-BAEB-3763623AA808}"/>
                </a:ext>
              </a:extLst>
            </p:cNvPr>
            <p:cNvGrpSpPr/>
            <p:nvPr/>
          </p:nvGrpSpPr>
          <p:grpSpPr>
            <a:xfrm>
              <a:off x="8610600" y="2715986"/>
              <a:ext cx="2382588" cy="886979"/>
              <a:chOff x="8610600" y="2715986"/>
              <a:chExt cx="2382588" cy="88697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044EE6F-1154-3264-488F-45360D29D447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2382588" cy="886979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427A9AD-A3E1-B97B-1FCB-EF2DC32EFE57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886979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5FE180A5-23CF-D39D-48D1-26B3EF834793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016FD9-2F86-0A5A-BC5D-32CFB25AC3C9}"/>
                </a:ext>
              </a:extLst>
            </p:cNvPr>
            <p:cNvSpPr txBox="1"/>
            <p:nvPr/>
          </p:nvSpPr>
          <p:spPr>
            <a:xfrm>
              <a:off x="9229961" y="2771968"/>
              <a:ext cx="17632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Mock-up exam with realistic environment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758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6" y="-164984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581" y="574581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BBE66F-3D0F-A44D-B943-4AAF58A23C75}"/>
              </a:ext>
            </a:extLst>
          </p:cNvPr>
          <p:cNvSpPr txBox="1"/>
          <p:nvPr/>
        </p:nvSpPr>
        <p:spPr>
          <a:xfrm>
            <a:off x="4152900" y="890339"/>
            <a:ext cx="2364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M365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49CB94-6B95-12FB-78A2-1979CEC64617}"/>
              </a:ext>
            </a:extLst>
          </p:cNvPr>
          <p:cNvSpPr txBox="1"/>
          <p:nvPr/>
        </p:nvSpPr>
        <p:spPr>
          <a:xfrm>
            <a:off x="3133965" y="646592"/>
            <a:ext cx="338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Why MS Cloud Sec needs:</a:t>
            </a:r>
            <a:endParaRPr lang="en-US" sz="9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6" name="Picture 4" descr="Logo Pdf, ? Logo, Wildcats Logo, Premium Logo, Technology Logo, Free ...">
            <a:extLst>
              <a:ext uri="{FF2B5EF4-FFF2-40B4-BE49-F238E27FC236}">
                <a16:creationId xmlns:a16="http://schemas.microsoft.com/office/drawing/2014/main" id="{9DF50038-1A92-B60A-59B7-AB6DC2668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798" y="1021090"/>
            <a:ext cx="756209" cy="83099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soft 365 Defender An Overview Of Microsoft S Security Services ...">
            <a:extLst>
              <a:ext uri="{FF2B5EF4-FFF2-40B4-BE49-F238E27FC236}">
                <a16:creationId xmlns:a16="http://schemas.microsoft.com/office/drawing/2014/main" id="{4A6F634D-19EC-4F38-7BDE-BCE3C22E7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17231" r="2225" b="4442"/>
          <a:stretch/>
        </p:blipFill>
        <p:spPr bwMode="auto">
          <a:xfrm>
            <a:off x="4818287" y="2303080"/>
            <a:ext cx="7058025" cy="31723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BF4F81AD-5845-1002-9D2A-12DB92B42BFF}"/>
              </a:ext>
            </a:extLst>
          </p:cNvPr>
          <p:cNvSpPr/>
          <p:nvPr/>
        </p:nvSpPr>
        <p:spPr>
          <a:xfrm>
            <a:off x="5885510" y="1152130"/>
            <a:ext cx="561975" cy="369332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849384-D0F6-8CD0-DC6F-0BB58E96615F}"/>
              </a:ext>
            </a:extLst>
          </p:cNvPr>
          <p:cNvSpPr txBox="1"/>
          <p:nvPr/>
        </p:nvSpPr>
        <p:spPr>
          <a:xfrm>
            <a:off x="7464505" y="939901"/>
            <a:ext cx="3509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365 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Defender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4049E329-46D8-A53D-84FF-2451D829F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614" y="967051"/>
            <a:ext cx="830998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valúe y pruebe Microsoft Defender XDR seguridad, una solución XDR que ...">
            <a:extLst>
              <a:ext uri="{FF2B5EF4-FFF2-40B4-BE49-F238E27FC236}">
                <a16:creationId xmlns:a16="http://schemas.microsoft.com/office/drawing/2014/main" id="{48E70A17-8389-C20E-692D-6DAF9B6B6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91" y="2330035"/>
            <a:ext cx="4160108" cy="315868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22453B1-885D-EE53-C191-F30EE91D67A8}"/>
              </a:ext>
            </a:extLst>
          </p:cNvPr>
          <p:cNvSpPr/>
          <p:nvPr/>
        </p:nvSpPr>
        <p:spPr>
          <a:xfrm>
            <a:off x="1343025" y="4886325"/>
            <a:ext cx="533400" cy="1809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BF398D-CA35-F565-6B8C-389A08C3098D}"/>
              </a:ext>
            </a:extLst>
          </p:cNvPr>
          <p:cNvSpPr/>
          <p:nvPr/>
        </p:nvSpPr>
        <p:spPr>
          <a:xfrm>
            <a:off x="3069254" y="4895851"/>
            <a:ext cx="1312245" cy="1714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0CB1B4-F9C1-9208-FE61-BD87C5540CF2}"/>
              </a:ext>
            </a:extLst>
          </p:cNvPr>
          <p:cNvSpPr/>
          <p:nvPr/>
        </p:nvSpPr>
        <p:spPr>
          <a:xfrm>
            <a:off x="8109174" y="2419351"/>
            <a:ext cx="691926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71610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6" y="-164984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234" y="574581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BBE66F-3D0F-A44D-B943-4AAF58A23C75}"/>
              </a:ext>
            </a:extLst>
          </p:cNvPr>
          <p:cNvSpPr txBox="1"/>
          <p:nvPr/>
        </p:nvSpPr>
        <p:spPr>
          <a:xfrm>
            <a:off x="4152900" y="890339"/>
            <a:ext cx="2364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M365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49CB94-6B95-12FB-78A2-1979CEC64617}"/>
              </a:ext>
            </a:extLst>
          </p:cNvPr>
          <p:cNvSpPr txBox="1"/>
          <p:nvPr/>
        </p:nvSpPr>
        <p:spPr>
          <a:xfrm>
            <a:off x="3133965" y="646592"/>
            <a:ext cx="338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Why MS Cloud Sec needs:</a:t>
            </a:r>
            <a:endParaRPr lang="en-US" sz="9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6" name="Picture 4" descr="Logo Pdf, ? Logo, Wildcats Logo, Premium Logo, Technology Logo, Free ...">
            <a:extLst>
              <a:ext uri="{FF2B5EF4-FFF2-40B4-BE49-F238E27FC236}">
                <a16:creationId xmlns:a16="http://schemas.microsoft.com/office/drawing/2014/main" id="{9DF50038-1A92-B60A-59B7-AB6DC2668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798" y="1021090"/>
            <a:ext cx="756209" cy="83099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BF4F81AD-5845-1002-9D2A-12DB92B42BFF}"/>
              </a:ext>
            </a:extLst>
          </p:cNvPr>
          <p:cNvSpPr/>
          <p:nvPr/>
        </p:nvSpPr>
        <p:spPr>
          <a:xfrm>
            <a:off x="5885510" y="1152130"/>
            <a:ext cx="561975" cy="369332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849384-D0F6-8CD0-DC6F-0BB58E96615F}"/>
              </a:ext>
            </a:extLst>
          </p:cNvPr>
          <p:cNvSpPr txBox="1"/>
          <p:nvPr/>
        </p:nvSpPr>
        <p:spPr>
          <a:xfrm>
            <a:off x="7464505" y="939901"/>
            <a:ext cx="3509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365 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Defender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4049E329-46D8-A53D-84FF-2451D829F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614" y="967051"/>
            <a:ext cx="830998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Microsoft Security partners are helping customers do more with less ...">
            <a:extLst>
              <a:ext uri="{FF2B5EF4-FFF2-40B4-BE49-F238E27FC236}">
                <a16:creationId xmlns:a16="http://schemas.microsoft.com/office/drawing/2014/main" id="{1470AD81-8C19-7EDB-9A35-9880EFB641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8" r="13860"/>
          <a:stretch/>
        </p:blipFill>
        <p:spPr bwMode="auto">
          <a:xfrm>
            <a:off x="3225360" y="2084258"/>
            <a:ext cx="5638800" cy="448427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201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47775" y="-187072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234" y="574581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BBE66F-3D0F-A44D-B943-4AAF58A23C75}"/>
              </a:ext>
            </a:extLst>
          </p:cNvPr>
          <p:cNvSpPr txBox="1"/>
          <p:nvPr/>
        </p:nvSpPr>
        <p:spPr>
          <a:xfrm>
            <a:off x="4152900" y="890339"/>
            <a:ext cx="2364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M365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49CB94-6B95-12FB-78A2-1979CEC64617}"/>
              </a:ext>
            </a:extLst>
          </p:cNvPr>
          <p:cNvSpPr txBox="1"/>
          <p:nvPr/>
        </p:nvSpPr>
        <p:spPr>
          <a:xfrm>
            <a:off x="3133965" y="646592"/>
            <a:ext cx="338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Why MS Cloud Sec needs:</a:t>
            </a:r>
            <a:endParaRPr lang="en-US" sz="9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6" name="Picture 4" descr="Logo Pdf, ? Logo, Wildcats Logo, Premium Logo, Technology Logo, Free ...">
            <a:extLst>
              <a:ext uri="{FF2B5EF4-FFF2-40B4-BE49-F238E27FC236}">
                <a16:creationId xmlns:a16="http://schemas.microsoft.com/office/drawing/2014/main" id="{9DF50038-1A92-B60A-59B7-AB6DC2668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798" y="1021090"/>
            <a:ext cx="756209" cy="83099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BF4F81AD-5845-1002-9D2A-12DB92B42BFF}"/>
              </a:ext>
            </a:extLst>
          </p:cNvPr>
          <p:cNvSpPr/>
          <p:nvPr/>
        </p:nvSpPr>
        <p:spPr>
          <a:xfrm>
            <a:off x="5885510" y="1152130"/>
            <a:ext cx="561975" cy="369332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849384-D0F6-8CD0-DC6F-0BB58E96615F}"/>
              </a:ext>
            </a:extLst>
          </p:cNvPr>
          <p:cNvSpPr txBox="1"/>
          <p:nvPr/>
        </p:nvSpPr>
        <p:spPr>
          <a:xfrm>
            <a:off x="7464505" y="939901"/>
            <a:ext cx="3509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365 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Defender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4049E329-46D8-A53D-84FF-2451D829F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614" y="967051"/>
            <a:ext cx="830998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A22404-29F1-0A7E-5825-83576B185E02}"/>
              </a:ext>
            </a:extLst>
          </p:cNvPr>
          <p:cNvSpPr/>
          <p:nvPr/>
        </p:nvSpPr>
        <p:spPr>
          <a:xfrm>
            <a:off x="6709410" y="2092031"/>
            <a:ext cx="45719" cy="4168262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78BC2F-4454-2560-B1C3-6F927B11705A}"/>
              </a:ext>
            </a:extLst>
          </p:cNvPr>
          <p:cNvCxnSpPr>
            <a:cxnSpLocks/>
          </p:cNvCxnSpPr>
          <p:nvPr/>
        </p:nvCxnSpPr>
        <p:spPr>
          <a:xfrm>
            <a:off x="6490010" y="2092031"/>
            <a:ext cx="22567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EA1B62-C907-AD92-077A-DA9539F0F2B1}"/>
              </a:ext>
            </a:extLst>
          </p:cNvPr>
          <p:cNvCxnSpPr>
            <a:cxnSpLocks/>
          </p:cNvCxnSpPr>
          <p:nvPr/>
        </p:nvCxnSpPr>
        <p:spPr>
          <a:xfrm>
            <a:off x="6755130" y="2092031"/>
            <a:ext cx="22567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9187E7-7C00-50EA-7D83-F8C68793DD1F}"/>
              </a:ext>
            </a:extLst>
          </p:cNvPr>
          <p:cNvSpPr txBox="1"/>
          <p:nvPr/>
        </p:nvSpPr>
        <p:spPr>
          <a:xfrm>
            <a:off x="5188578" y="1830421"/>
            <a:ext cx="130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M365</a:t>
            </a:r>
            <a:endParaRPr lang="en-US" sz="28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D65941-6383-C24A-5737-4FC47041A565}"/>
              </a:ext>
            </a:extLst>
          </p:cNvPr>
          <p:cNvSpPr txBox="1"/>
          <p:nvPr/>
        </p:nvSpPr>
        <p:spPr>
          <a:xfrm>
            <a:off x="6986570" y="1830421"/>
            <a:ext cx="169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AZURE</a:t>
            </a:r>
            <a:endParaRPr lang="en-US" sz="28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5B2FB0-7C28-7972-42C9-1E752F903FC3}"/>
              </a:ext>
            </a:extLst>
          </p:cNvPr>
          <p:cNvSpPr/>
          <p:nvPr/>
        </p:nvSpPr>
        <p:spPr>
          <a:xfrm>
            <a:off x="4661210" y="2353641"/>
            <a:ext cx="2036044" cy="271384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/>
              <a:t>security.microsoft.com</a:t>
            </a:r>
            <a:endParaRPr lang="th-TH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EF69A-58B5-41D0-1730-0DDD1492D5A5}"/>
              </a:ext>
            </a:extLst>
          </p:cNvPr>
          <p:cNvSpPr/>
          <p:nvPr/>
        </p:nvSpPr>
        <p:spPr>
          <a:xfrm>
            <a:off x="6755130" y="2359905"/>
            <a:ext cx="2036044" cy="271384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 portal.azure.com</a:t>
            </a:r>
            <a:endParaRPr lang="th-TH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2D00B2-0FD3-5FAB-3E1B-2D91930F598D}"/>
              </a:ext>
            </a:extLst>
          </p:cNvPr>
          <p:cNvSpPr txBox="1"/>
          <p:nvPr/>
        </p:nvSpPr>
        <p:spPr>
          <a:xfrm>
            <a:off x="5150496" y="2732745"/>
            <a:ext cx="1301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Defender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XDR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1AEF3C4-D124-6BBC-0532-5828227E4724}"/>
              </a:ext>
            </a:extLst>
          </p:cNvPr>
          <p:cNvCxnSpPr>
            <a:cxnSpLocks/>
          </p:cNvCxnSpPr>
          <p:nvPr/>
        </p:nvCxnSpPr>
        <p:spPr>
          <a:xfrm>
            <a:off x="5054764" y="3088266"/>
            <a:ext cx="0" cy="1343517"/>
          </a:xfrm>
          <a:prstGeom prst="line">
            <a:avLst/>
          </a:prstGeom>
          <a:ln>
            <a:solidFill>
              <a:srgbClr val="8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4AF91D0-910D-900F-B021-CB6A0BFCB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731" b="89744" l="7325" r="93631">
                        <a14:foregroundMark x1="76115" y1="13141" x2="82484" y2="21474"/>
                        <a14:foregroundMark x1="77070" y1="37179" x2="68471" y2="36218"/>
                        <a14:foregroundMark x1="65287" y1="25962" x2="31847" y2="13141"/>
                        <a14:foregroundMark x1="49045" y1="8013" x2="47134" y2="7051"/>
                        <a14:foregroundMark x1="47134" y1="7051" x2="87261" y2="37500"/>
                        <a14:foregroundMark x1="87261" y1="37500" x2="56688" y2="71795"/>
                        <a14:foregroundMark x1="56688" y1="71795" x2="21338" y2="45833"/>
                        <a14:foregroundMark x1="21338" y1="45833" x2="28981" y2="37179"/>
                        <a14:foregroundMark x1="93949" y1="48397" x2="93949" y2="51923"/>
                        <a14:foregroundMark x1="7325" y1="52885" x2="7325" y2="493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6727" y="3131480"/>
            <a:ext cx="292348" cy="29048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62D69D-B5D1-8EE0-8383-B9123ACBA0ED}"/>
              </a:ext>
            </a:extLst>
          </p:cNvPr>
          <p:cNvSpPr txBox="1"/>
          <p:nvPr/>
        </p:nvSpPr>
        <p:spPr>
          <a:xfrm>
            <a:off x="5345153" y="3099701"/>
            <a:ext cx="1301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for Identities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F067380-ADA3-5198-656F-1AEC2811EC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000" b="93000" l="7921" r="93069">
                        <a14:foregroundMark x1="43234" y1="26000" x2="83828" y2="64667"/>
                        <a14:foregroundMark x1="83828" y1="64667" x2="29043" y2="65667"/>
                        <a14:foregroundMark x1="29043" y1="65667" x2="64356" y2="22667"/>
                        <a14:foregroundMark x1="64356" y1="22667" x2="64356" y2="22667"/>
                        <a14:foregroundMark x1="64356" y1="22333" x2="17162" y2="49000"/>
                        <a14:foregroundMark x1="17162" y1="49000" x2="16832" y2="54000"/>
                        <a14:foregroundMark x1="13861" y1="63333" x2="29043" y2="24667"/>
                        <a14:foregroundMark x1="29043" y1="24667" x2="76568" y2="40000"/>
                        <a14:foregroundMark x1="76568" y1="40000" x2="58416" y2="83333"/>
                        <a14:foregroundMark x1="58416" y1="83333" x2="46865" y2="81667"/>
                        <a14:foregroundMark x1="29043" y1="92000" x2="50165" y2="86000"/>
                        <a14:foregroundMark x1="71947" y1="89000" x2="72277" y2="89000"/>
                        <a14:foregroundMark x1="73927" y1="17333" x2="77888" y2="17667"/>
                        <a14:foregroundMark x1="42904" y1="9333" x2="31683" y2="12667"/>
                        <a14:foregroundMark x1="8251" y1="41667" x2="7921" y2="55000"/>
                        <a14:foregroundMark x1="30033" y1="90667" x2="45875" y2="93000"/>
                        <a14:foregroundMark x1="87459" y1="71000" x2="82508" y2="79333"/>
                        <a14:foregroundMark x1="93069" y1="49000" x2="93069" y2="57667"/>
                        <a14:foregroundMark x1="46865" y1="66000" x2="46535" y2="65333"/>
                        <a14:foregroundMark x1="37954" y1="42333" x2="25743" y2="50000"/>
                        <a14:foregroundMark x1="44884" y1="47000" x2="70297" y2="51667"/>
                        <a14:foregroundMark x1="63366" y1="68333" x2="47525" y2="70667"/>
                        <a14:foregroundMark x1="47855" y1="62333" x2="46865" y2="73667"/>
                        <a14:foregroundMark x1="31353" y1="65000" x2="31353" y2="54000"/>
                        <a14:foregroundMark x1="56766" y1="54667" x2="51155" y2="58333"/>
                        <a14:foregroundMark x1="56766" y1="65333" x2="54455" y2="54667"/>
                        <a14:foregroundMark x1="30033" y1="51667" x2="31683" y2="64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5684" y="3471202"/>
            <a:ext cx="293391" cy="2904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F773715-0662-07C6-19F6-6C6987CD3E2B}"/>
              </a:ext>
            </a:extLst>
          </p:cNvPr>
          <p:cNvSpPr txBox="1"/>
          <p:nvPr/>
        </p:nvSpPr>
        <p:spPr>
          <a:xfrm>
            <a:off x="5355795" y="3453456"/>
            <a:ext cx="1301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for Endpoint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7D0B237-5630-36AB-49AE-216CCA244A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68" b="89711" l="8307" r="89776">
                        <a14:foregroundMark x1="38339" y1="29582" x2="61661" y2="69132"/>
                        <a14:foregroundMark x1="61661" y1="69132" x2="55911" y2="22186"/>
                        <a14:foregroundMark x1="55911" y1="22186" x2="32907" y2="63987"/>
                        <a14:foregroundMark x1="32907" y1="63987" x2="72843" y2="67203"/>
                        <a14:foregroundMark x1="72843" y1="67203" x2="62939" y2="31190"/>
                        <a14:foregroundMark x1="76677" y1="31190" x2="62300" y2="81672"/>
                        <a14:foregroundMark x1="62300" y1="81672" x2="22364" y2="56592"/>
                        <a14:foregroundMark x1="22364" y1="56592" x2="41534" y2="27653"/>
                        <a14:foregroundMark x1="44089" y1="18328" x2="66773" y2="18971"/>
                        <a14:foregroundMark x1="83067" y1="53055" x2="83067" y2="71383"/>
                        <a14:foregroundMark x1="9265" y1="35691" x2="8307" y2="40514"/>
                        <a14:foregroundMark x1="61661" y1="11254" x2="72204" y2="202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0614" y="3792723"/>
            <a:ext cx="292349" cy="29048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D271EB3-72C5-1F53-B4CE-541BFC0C13F5}"/>
              </a:ext>
            </a:extLst>
          </p:cNvPr>
          <p:cNvSpPr txBox="1"/>
          <p:nvPr/>
        </p:nvSpPr>
        <p:spPr>
          <a:xfrm>
            <a:off x="5345153" y="3784074"/>
            <a:ext cx="1301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for Office 365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2485840-19DB-D296-1138-139AF61498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36076" y1="19874" x2="75633" y2="81703"/>
                        <a14:foregroundMark x1="18038" y1="32177" x2="75000" y2="38801"/>
                        <a14:foregroundMark x1="75000" y1="38801" x2="28481" y2="71293"/>
                        <a14:foregroundMark x1="28481" y1="71293" x2="57911" y2="26814"/>
                        <a14:foregroundMark x1="57911" y1="26814" x2="60127" y2="26814"/>
                        <a14:foregroundMark x1="46835" y1="18612" x2="85759" y2="38170"/>
                        <a14:foregroundMark x1="85759" y1="38170" x2="39873" y2="82019"/>
                        <a14:foregroundMark x1="39873" y1="82019" x2="21203" y2="43533"/>
                        <a14:foregroundMark x1="21203" y1="43533" x2="20570" y2="22713"/>
                        <a14:foregroundMark x1="18987" y1="52997" x2="25000" y2="80126"/>
                        <a14:foregroundMark x1="52215" y1="82965" x2="82595" y2="48896"/>
                        <a14:foregroundMark x1="82595" y1="48896" x2="83861" y2="47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7978" y="4114237"/>
            <a:ext cx="320955" cy="3219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03B4211-7A45-A923-DE6D-127ACC8440AC}"/>
              </a:ext>
            </a:extLst>
          </p:cNvPr>
          <p:cNvSpPr txBox="1"/>
          <p:nvPr/>
        </p:nvSpPr>
        <p:spPr>
          <a:xfrm>
            <a:off x="5344644" y="4124006"/>
            <a:ext cx="1352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for Cloud Apps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46F0CF-2AC7-FF09-9400-BAABA9CAE7B6}"/>
              </a:ext>
            </a:extLst>
          </p:cNvPr>
          <p:cNvSpPr/>
          <p:nvPr/>
        </p:nvSpPr>
        <p:spPr>
          <a:xfrm>
            <a:off x="4438186" y="4539503"/>
            <a:ext cx="2277498" cy="271384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/>
              <a:t>purview.microsoft.com</a:t>
            </a:r>
            <a:endParaRPr lang="th-TH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A18227-8DC8-8B6C-842F-8DA331FFF343}"/>
              </a:ext>
            </a:extLst>
          </p:cNvPr>
          <p:cNvSpPr txBox="1"/>
          <p:nvPr/>
        </p:nvSpPr>
        <p:spPr>
          <a:xfrm>
            <a:off x="5198921" y="4838831"/>
            <a:ext cx="1301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Purview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6B6A42-8A94-8A56-4F7B-E26FEFFE4FC4}"/>
              </a:ext>
            </a:extLst>
          </p:cNvPr>
          <p:cNvSpPr txBox="1"/>
          <p:nvPr/>
        </p:nvSpPr>
        <p:spPr>
          <a:xfrm>
            <a:off x="7326176" y="2745273"/>
            <a:ext cx="1301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Entra ID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pic>
        <p:nvPicPr>
          <p:cNvPr id="45" name="Picture 4" descr="Azure Firewall vs Network Security Group (NSG) | DaRaw Techie">
            <a:extLst>
              <a:ext uri="{FF2B5EF4-FFF2-40B4-BE49-F238E27FC236}">
                <a16:creationId xmlns:a16="http://schemas.microsoft.com/office/drawing/2014/main" id="{47A110A3-2B56-07C8-18B4-BB4F6AC3E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4940" b="87751" l="61943" r="91093">
                        <a14:foregroundMark x1="76383" y1="34940" x2="76383" y2="34940"/>
                        <a14:foregroundMark x1="77058" y1="87751" x2="77058" y2="877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71" t="26894" r="4989" b="1188"/>
          <a:stretch/>
        </p:blipFill>
        <p:spPr bwMode="auto">
          <a:xfrm>
            <a:off x="7008007" y="3232848"/>
            <a:ext cx="333565" cy="44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Azure Firewall vs Network Security Group (NSG) | DaRaw Techie">
            <a:extLst>
              <a:ext uri="{FF2B5EF4-FFF2-40B4-BE49-F238E27FC236}">
                <a16:creationId xmlns:a16="http://schemas.microsoft.com/office/drawing/2014/main" id="{1CFC5F73-E8F4-AF56-BD4D-A46ADCC068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241" b="68876" l="11201" r="48718">
                        <a14:foregroundMark x1="34683" y1="10241" x2="34683" y2="10241"/>
                        <a14:foregroundMark x1="48718" y1="32731" x2="48718" y2="32731"/>
                        <a14:foregroundMark x1="11201" y1="52811" x2="11201" y2="528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8" t="5418" r="47857" b="23536"/>
          <a:stretch/>
        </p:blipFill>
        <p:spPr bwMode="auto">
          <a:xfrm>
            <a:off x="7664737" y="3252729"/>
            <a:ext cx="334458" cy="36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Pricing - Azure Bastion | Microsoft Azure">
            <a:extLst>
              <a:ext uri="{FF2B5EF4-FFF2-40B4-BE49-F238E27FC236}">
                <a16:creationId xmlns:a16="http://schemas.microsoft.com/office/drawing/2014/main" id="{D2AE7AA5-11D2-1B3D-0769-777A66B3C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811" y="3324891"/>
            <a:ext cx="446181" cy="23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>
            <a:extLst>
              <a:ext uri="{FF2B5EF4-FFF2-40B4-BE49-F238E27FC236}">
                <a16:creationId xmlns:a16="http://schemas.microsoft.com/office/drawing/2014/main" id="{E3F10B04-97B8-067F-0ABE-D747B56C2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906" y="3309905"/>
            <a:ext cx="566550" cy="29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Azure DDoS Protection Pricing | Microsoft Azure">
            <a:extLst>
              <a:ext uri="{FF2B5EF4-FFF2-40B4-BE49-F238E27FC236}">
                <a16:creationId xmlns:a16="http://schemas.microsoft.com/office/drawing/2014/main" id="{CBA3B000-2425-B661-A226-09262DC00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109" y="3287910"/>
            <a:ext cx="630649" cy="3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74D17BA-A289-8AD2-1D9F-844B73BAE482}"/>
              </a:ext>
            </a:extLst>
          </p:cNvPr>
          <p:cNvSpPr txBox="1"/>
          <p:nvPr/>
        </p:nvSpPr>
        <p:spPr>
          <a:xfrm>
            <a:off x="6999594" y="3632293"/>
            <a:ext cx="1598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Network Security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FEFA83-E1B8-108D-1B5D-D61D5071B1FB}"/>
              </a:ext>
            </a:extLst>
          </p:cNvPr>
          <p:cNvSpPr txBox="1"/>
          <p:nvPr/>
        </p:nvSpPr>
        <p:spPr>
          <a:xfrm>
            <a:off x="7294071" y="4029754"/>
            <a:ext cx="1750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Defender for Cloud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E4E923B-4D0E-2952-C10D-8A832745EBC6}"/>
              </a:ext>
            </a:extLst>
          </p:cNvPr>
          <p:cNvCxnSpPr>
            <a:cxnSpLocks/>
          </p:cNvCxnSpPr>
          <p:nvPr/>
        </p:nvCxnSpPr>
        <p:spPr>
          <a:xfrm>
            <a:off x="7158627" y="4374636"/>
            <a:ext cx="0" cy="671759"/>
          </a:xfrm>
          <a:prstGeom prst="line">
            <a:avLst/>
          </a:prstGeom>
          <a:ln>
            <a:solidFill>
              <a:srgbClr val="8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8">
            <a:extLst>
              <a:ext uri="{FF2B5EF4-FFF2-40B4-BE49-F238E27FC236}">
                <a16:creationId xmlns:a16="http://schemas.microsoft.com/office/drawing/2014/main" id="{4FC6616B-662D-7E35-E8DD-C07259C54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7679" b="80179" l="64300" r="87700">
                        <a14:foregroundMark x1="76600" y1="27857" x2="76600" y2="27857"/>
                        <a14:foregroundMark x1="87600" y1="41250" x2="87700" y2="41250"/>
                        <a14:foregroundMark x1="77100" y1="80179" x2="75200" y2="78214"/>
                        <a14:foregroundMark x1="79800" y1="53750" x2="79800" y2="62143"/>
                        <a14:foregroundMark x1="72400" y1="54643" x2="73600" y2="61607"/>
                        <a14:foregroundMark x1="73400" y1="45714" x2="73400" y2="48214"/>
                        <a14:foregroundMark x1="75700" y1="43214" x2="74300" y2="43214"/>
                        <a14:foregroundMark x1="79400" y1="44464" x2="79400" y2="444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46" t="22967" r="9569" b="15212"/>
          <a:stretch/>
        </p:blipFill>
        <p:spPr bwMode="auto">
          <a:xfrm>
            <a:off x="7252811" y="4386298"/>
            <a:ext cx="291627" cy="34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486F297-1242-4C12-2608-1EA149C51010}"/>
              </a:ext>
            </a:extLst>
          </p:cNvPr>
          <p:cNvSpPr txBox="1"/>
          <p:nvPr/>
        </p:nvSpPr>
        <p:spPr>
          <a:xfrm>
            <a:off x="7502825" y="4349287"/>
            <a:ext cx="175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Cloud Security Posture Management (CSPM)</a:t>
            </a:r>
            <a:endParaRPr lang="en-US" sz="12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pic>
        <p:nvPicPr>
          <p:cNvPr id="56" name="Picture 6" descr="Azure Defender &amp;amp; Sentinel Announcements From Ignite 2021">
            <a:extLst>
              <a:ext uri="{FF2B5EF4-FFF2-40B4-BE49-F238E27FC236}">
                <a16:creationId xmlns:a16="http://schemas.microsoft.com/office/drawing/2014/main" id="{94DBFA9C-FF3D-1E1C-BFB2-BD44EF650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7" t="-5205" r="18646" b="488"/>
          <a:stretch/>
        </p:blipFill>
        <p:spPr bwMode="auto">
          <a:xfrm>
            <a:off x="7235578" y="4793537"/>
            <a:ext cx="358402" cy="32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04A7FFA-EC99-DC15-2CE4-BCC2E742B8A0}"/>
              </a:ext>
            </a:extLst>
          </p:cNvPr>
          <p:cNvSpPr txBox="1"/>
          <p:nvPr/>
        </p:nvSpPr>
        <p:spPr>
          <a:xfrm>
            <a:off x="7490354" y="4815076"/>
            <a:ext cx="175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(CWP) Defender for Server/Storage/SQL/etc.</a:t>
            </a:r>
            <a:endParaRPr lang="en-US" sz="12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pic>
        <p:nvPicPr>
          <p:cNvPr id="58" name="Picture 2" descr="WT Blog (ITGeist): รู้จักกับ Azure Sentinel">
            <a:extLst>
              <a:ext uri="{FF2B5EF4-FFF2-40B4-BE49-F238E27FC236}">
                <a16:creationId xmlns:a16="http://schemas.microsoft.com/office/drawing/2014/main" id="{876F262F-DD3F-1D88-6C07-5CA9BA80E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1896" b="72491" l="34961" r="65039">
                        <a14:foregroundMark x1="49414" y1="11896" x2="50586" y2="13011"/>
                        <a14:foregroundMark x1="49609" y1="73234" x2="50000" y2="70632"/>
                        <a14:foregroundMark x1="40430" y1="31970" x2="44336" y2="33829"/>
                        <a14:foregroundMark x1="44922" y1="25651" x2="44922" y2="25651"/>
                        <a14:foregroundMark x1="44922" y1="27509" x2="38867" y2="37546"/>
                        <a14:foregroundMark x1="45508" y1="27509" x2="55664" y2="28253"/>
                        <a14:foregroundMark x1="55664" y1="28253" x2="58008" y2="36803"/>
                        <a14:foregroundMark x1="47266" y1="44610" x2="51367" y2="45725"/>
                        <a14:foregroundMark x1="35156" y1="36059" x2="34961" y2="32342"/>
                        <a14:foregroundMark x1="65039" y1="29740" x2="64258" y2="24907"/>
                        <a14:foregroundMark x1="50781" y1="44981" x2="47266" y2="44981"/>
                        <a14:foregroundMark x1="48633" y1="39405" x2="50391" y2="48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72" t="6535" r="31851" b="21862"/>
          <a:stretch/>
        </p:blipFill>
        <p:spPr bwMode="auto">
          <a:xfrm>
            <a:off x="7003009" y="5337033"/>
            <a:ext cx="291062" cy="30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E0C5F53-BB24-5FBF-A333-79CB25045866}"/>
              </a:ext>
            </a:extLst>
          </p:cNvPr>
          <p:cNvSpPr txBox="1"/>
          <p:nvPr/>
        </p:nvSpPr>
        <p:spPr>
          <a:xfrm>
            <a:off x="7294071" y="5350853"/>
            <a:ext cx="1750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Sentinel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9C53957-BCD9-8904-E834-A0942A964DA3}"/>
              </a:ext>
            </a:extLst>
          </p:cNvPr>
          <p:cNvSpPr/>
          <p:nvPr/>
        </p:nvSpPr>
        <p:spPr>
          <a:xfrm>
            <a:off x="6742578" y="5745880"/>
            <a:ext cx="2036044" cy="271384"/>
          </a:xfrm>
          <a:prstGeom prst="rect">
            <a:avLst/>
          </a:prstGeom>
          <a:solidFill>
            <a:srgbClr val="8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intune.microsoft.com</a:t>
            </a:r>
            <a:endParaRPr lang="th-TH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023085-AA01-14CF-D4E8-D6DAF6E522F0}"/>
              </a:ext>
            </a:extLst>
          </p:cNvPr>
          <p:cNvSpPr txBox="1"/>
          <p:nvPr/>
        </p:nvSpPr>
        <p:spPr>
          <a:xfrm>
            <a:off x="7282864" y="6083698"/>
            <a:ext cx="175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Intune 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Futura Lt BT" panose="020B0402020204020303" pitchFamily="34" charset="0"/>
              </a:rPr>
              <a:t>(Endpoint Manager)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Futura Lt BT" panose="020B0402020204020303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041283D-BDD1-DC44-AB16-A545E8AEBC3E}"/>
              </a:ext>
            </a:extLst>
          </p:cNvPr>
          <p:cNvGrpSpPr/>
          <p:nvPr/>
        </p:nvGrpSpPr>
        <p:grpSpPr>
          <a:xfrm>
            <a:off x="8225109" y="2914302"/>
            <a:ext cx="1728888" cy="205182"/>
            <a:chOff x="8225108" y="3049297"/>
            <a:chExt cx="1728888" cy="205182"/>
          </a:xfrm>
        </p:grpSpPr>
        <p:sp>
          <p:nvSpPr>
            <p:cNvPr id="2048" name="Rectangle 2047">
              <a:extLst>
                <a:ext uri="{FF2B5EF4-FFF2-40B4-BE49-F238E27FC236}">
                  <a16:creationId xmlns:a16="http://schemas.microsoft.com/office/drawing/2014/main" id="{2E230040-9B91-C265-542A-0131633E3140}"/>
                </a:ext>
              </a:extLst>
            </p:cNvPr>
            <p:cNvSpPr/>
            <p:nvPr/>
          </p:nvSpPr>
          <p:spPr>
            <a:xfrm>
              <a:off x="8380972" y="3062590"/>
              <a:ext cx="1573024" cy="19188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 entra.microsoft.com</a:t>
              </a:r>
              <a:endParaRPr lang="th-TH" sz="1200" dirty="0"/>
            </a:p>
          </p:txBody>
        </p:sp>
        <p:sp>
          <p:nvSpPr>
            <p:cNvPr id="2049" name="Isosceles Triangle 2048">
              <a:extLst>
                <a:ext uri="{FF2B5EF4-FFF2-40B4-BE49-F238E27FC236}">
                  <a16:creationId xmlns:a16="http://schemas.microsoft.com/office/drawing/2014/main" id="{22988E24-89F4-40C5-7B05-98E792D91826}"/>
                </a:ext>
              </a:extLst>
            </p:cNvPr>
            <p:cNvSpPr/>
            <p:nvPr/>
          </p:nvSpPr>
          <p:spPr>
            <a:xfrm rot="16200000">
              <a:off x="8200450" y="3073955"/>
              <a:ext cx="205181" cy="155865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051" name="Group 2050">
            <a:extLst>
              <a:ext uri="{FF2B5EF4-FFF2-40B4-BE49-F238E27FC236}">
                <a16:creationId xmlns:a16="http://schemas.microsoft.com/office/drawing/2014/main" id="{3FA86454-ABA8-8AA0-C08C-392E4B58ED18}"/>
              </a:ext>
            </a:extLst>
          </p:cNvPr>
          <p:cNvGrpSpPr/>
          <p:nvPr/>
        </p:nvGrpSpPr>
        <p:grpSpPr>
          <a:xfrm>
            <a:off x="3006825" y="4913405"/>
            <a:ext cx="1727712" cy="208090"/>
            <a:chOff x="2953574" y="5404625"/>
            <a:chExt cx="1727712" cy="208090"/>
          </a:xfrm>
        </p:grpSpPr>
        <p:sp>
          <p:nvSpPr>
            <p:cNvPr id="2052" name="Rectangle 2051">
              <a:extLst>
                <a:ext uri="{FF2B5EF4-FFF2-40B4-BE49-F238E27FC236}">
                  <a16:creationId xmlns:a16="http://schemas.microsoft.com/office/drawing/2014/main" id="{A3DC0BC2-59B4-D1A3-AEFC-3DCF14CC977F}"/>
                </a:ext>
              </a:extLst>
            </p:cNvPr>
            <p:cNvSpPr/>
            <p:nvPr/>
          </p:nvSpPr>
          <p:spPr>
            <a:xfrm>
              <a:off x="2953574" y="5420826"/>
              <a:ext cx="1573024" cy="191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rgbClr val="002368"/>
                  </a:solidFill>
                </a:rPr>
                <a:t> 365 Compliance</a:t>
              </a:r>
              <a:endParaRPr lang="th-TH" sz="1200" dirty="0">
                <a:solidFill>
                  <a:srgbClr val="002368"/>
                </a:solidFill>
              </a:endParaRPr>
            </a:p>
          </p:txBody>
        </p:sp>
        <p:sp>
          <p:nvSpPr>
            <p:cNvPr id="2053" name="Isosceles Triangle 2052">
              <a:extLst>
                <a:ext uri="{FF2B5EF4-FFF2-40B4-BE49-F238E27FC236}">
                  <a16:creationId xmlns:a16="http://schemas.microsoft.com/office/drawing/2014/main" id="{F108B488-A432-599B-7066-84A4A19A13EA}"/>
                </a:ext>
              </a:extLst>
            </p:cNvPr>
            <p:cNvSpPr/>
            <p:nvPr/>
          </p:nvSpPr>
          <p:spPr>
            <a:xfrm rot="5400000" flipH="1">
              <a:off x="4500763" y="5429283"/>
              <a:ext cx="205181" cy="15586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2209DDFF-76BE-1A27-D674-7A793894F4E1}"/>
              </a:ext>
            </a:extLst>
          </p:cNvPr>
          <p:cNvGrpSpPr/>
          <p:nvPr/>
        </p:nvGrpSpPr>
        <p:grpSpPr>
          <a:xfrm>
            <a:off x="2483226" y="4184938"/>
            <a:ext cx="2058341" cy="205181"/>
            <a:chOff x="2622945" y="5416055"/>
            <a:chExt cx="2058341" cy="205181"/>
          </a:xfrm>
        </p:grpSpPr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750DB21A-161B-5ED9-F311-3A7F165E6FB8}"/>
                </a:ext>
              </a:extLst>
            </p:cNvPr>
            <p:cNvSpPr/>
            <p:nvPr/>
          </p:nvSpPr>
          <p:spPr>
            <a:xfrm>
              <a:off x="2622945" y="5420826"/>
              <a:ext cx="1903653" cy="191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rgbClr val="002368"/>
                  </a:solidFill>
                </a:rPr>
                <a:t> MS Cloud App Sec (MCAS)</a:t>
              </a:r>
              <a:endParaRPr lang="th-TH" sz="1200" dirty="0">
                <a:solidFill>
                  <a:srgbClr val="002368"/>
                </a:solidFill>
              </a:endParaRPr>
            </a:p>
          </p:txBody>
        </p:sp>
        <p:sp>
          <p:nvSpPr>
            <p:cNvPr id="2056" name="Isosceles Triangle 2055">
              <a:extLst>
                <a:ext uri="{FF2B5EF4-FFF2-40B4-BE49-F238E27FC236}">
                  <a16:creationId xmlns:a16="http://schemas.microsoft.com/office/drawing/2014/main" id="{402CEAF9-8751-B2DA-C4A6-68C6EC3C93B9}"/>
                </a:ext>
              </a:extLst>
            </p:cNvPr>
            <p:cNvSpPr/>
            <p:nvPr/>
          </p:nvSpPr>
          <p:spPr>
            <a:xfrm rot="5400000" flipH="1">
              <a:off x="4500763" y="5440713"/>
              <a:ext cx="205181" cy="15586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891230FE-998D-0EED-0C3F-B103D66B02CB}"/>
              </a:ext>
            </a:extLst>
          </p:cNvPr>
          <p:cNvGrpSpPr/>
          <p:nvPr/>
        </p:nvGrpSpPr>
        <p:grpSpPr>
          <a:xfrm>
            <a:off x="8879482" y="4105961"/>
            <a:ext cx="1727107" cy="205181"/>
            <a:chOff x="2799491" y="5416055"/>
            <a:chExt cx="1727107" cy="205181"/>
          </a:xfrm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0D7F9C9E-5A31-AB6D-2A2C-05C035C7EFE4}"/>
                </a:ext>
              </a:extLst>
            </p:cNvPr>
            <p:cNvSpPr/>
            <p:nvPr/>
          </p:nvSpPr>
          <p:spPr>
            <a:xfrm>
              <a:off x="2953574" y="5420826"/>
              <a:ext cx="1573024" cy="191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rgbClr val="002368"/>
                  </a:solidFill>
                </a:rPr>
                <a:t> Azure Defender</a:t>
              </a:r>
              <a:endParaRPr lang="th-TH" sz="1200" dirty="0">
                <a:solidFill>
                  <a:srgbClr val="002368"/>
                </a:solidFill>
              </a:endParaRPr>
            </a:p>
          </p:txBody>
        </p:sp>
        <p:sp>
          <p:nvSpPr>
            <p:cNvPr id="2059" name="Isosceles Triangle 2058">
              <a:extLst>
                <a:ext uri="{FF2B5EF4-FFF2-40B4-BE49-F238E27FC236}">
                  <a16:creationId xmlns:a16="http://schemas.microsoft.com/office/drawing/2014/main" id="{B8FFCC26-85B2-3A2E-D4D3-49ED8E7359D9}"/>
                </a:ext>
              </a:extLst>
            </p:cNvPr>
            <p:cNvSpPr/>
            <p:nvPr/>
          </p:nvSpPr>
          <p:spPr>
            <a:xfrm rot="16200000">
              <a:off x="2774833" y="5440713"/>
              <a:ext cx="205181" cy="15586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060" name="Group 2059">
            <a:extLst>
              <a:ext uri="{FF2B5EF4-FFF2-40B4-BE49-F238E27FC236}">
                <a16:creationId xmlns:a16="http://schemas.microsoft.com/office/drawing/2014/main" id="{0C617383-6E0E-5571-02F4-8E5F7E4980D2}"/>
              </a:ext>
            </a:extLst>
          </p:cNvPr>
          <p:cNvGrpSpPr/>
          <p:nvPr/>
        </p:nvGrpSpPr>
        <p:grpSpPr>
          <a:xfrm>
            <a:off x="2789840" y="2670119"/>
            <a:ext cx="2058341" cy="205181"/>
            <a:chOff x="2622945" y="5416055"/>
            <a:chExt cx="2058341" cy="205181"/>
          </a:xfrm>
        </p:grpSpPr>
        <p:sp>
          <p:nvSpPr>
            <p:cNvPr id="2061" name="Rectangle 2060">
              <a:extLst>
                <a:ext uri="{FF2B5EF4-FFF2-40B4-BE49-F238E27FC236}">
                  <a16:creationId xmlns:a16="http://schemas.microsoft.com/office/drawing/2014/main" id="{335648F8-80EF-1CF7-54DB-809B990D937D}"/>
                </a:ext>
              </a:extLst>
            </p:cNvPr>
            <p:cNvSpPr/>
            <p:nvPr/>
          </p:nvSpPr>
          <p:spPr>
            <a:xfrm>
              <a:off x="2622945" y="5420826"/>
              <a:ext cx="1903653" cy="19188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rgbClr val="002368"/>
                  </a:solidFill>
                </a:rPr>
                <a:t> MS Threat Protection</a:t>
              </a:r>
              <a:endParaRPr lang="th-TH" sz="1200" dirty="0">
                <a:solidFill>
                  <a:srgbClr val="002368"/>
                </a:solidFill>
              </a:endParaRPr>
            </a:p>
          </p:txBody>
        </p:sp>
        <p:sp>
          <p:nvSpPr>
            <p:cNvPr id="2062" name="Isosceles Triangle 2061">
              <a:extLst>
                <a:ext uri="{FF2B5EF4-FFF2-40B4-BE49-F238E27FC236}">
                  <a16:creationId xmlns:a16="http://schemas.microsoft.com/office/drawing/2014/main" id="{702D1A4A-CE0F-A00B-2F87-4465EC1FEAE5}"/>
                </a:ext>
              </a:extLst>
            </p:cNvPr>
            <p:cNvSpPr/>
            <p:nvPr/>
          </p:nvSpPr>
          <p:spPr>
            <a:xfrm rot="5400000" flipH="1">
              <a:off x="4500763" y="5440713"/>
              <a:ext cx="205181" cy="155865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BAFFC3B3-429F-1FB3-649A-84B504E02C08}"/>
              </a:ext>
            </a:extLst>
          </p:cNvPr>
          <p:cNvGrpSpPr/>
          <p:nvPr/>
        </p:nvGrpSpPr>
        <p:grpSpPr>
          <a:xfrm>
            <a:off x="3186800" y="3184961"/>
            <a:ext cx="1328304" cy="205181"/>
            <a:chOff x="3352982" y="5416055"/>
            <a:chExt cx="1328304" cy="205181"/>
          </a:xfrm>
        </p:grpSpPr>
        <p:sp>
          <p:nvSpPr>
            <p:cNvPr id="2064" name="Rectangle 2063">
              <a:extLst>
                <a:ext uri="{FF2B5EF4-FFF2-40B4-BE49-F238E27FC236}">
                  <a16:creationId xmlns:a16="http://schemas.microsoft.com/office/drawing/2014/main" id="{35ADF87E-FFA6-D8E2-9AD1-9B3E40C58BEA}"/>
                </a:ext>
              </a:extLst>
            </p:cNvPr>
            <p:cNvSpPr/>
            <p:nvPr/>
          </p:nvSpPr>
          <p:spPr>
            <a:xfrm>
              <a:off x="3352982" y="5420826"/>
              <a:ext cx="1173616" cy="1911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rgbClr val="002368"/>
                  </a:solidFill>
                </a:rPr>
                <a:t> Azure ATP</a:t>
              </a:r>
              <a:endParaRPr lang="th-TH" sz="1200" dirty="0">
                <a:solidFill>
                  <a:srgbClr val="002368"/>
                </a:solidFill>
              </a:endParaRPr>
            </a:p>
          </p:txBody>
        </p:sp>
        <p:sp>
          <p:nvSpPr>
            <p:cNvPr id="2065" name="Isosceles Triangle 2064">
              <a:extLst>
                <a:ext uri="{FF2B5EF4-FFF2-40B4-BE49-F238E27FC236}">
                  <a16:creationId xmlns:a16="http://schemas.microsoft.com/office/drawing/2014/main" id="{8E346BB9-897F-F6E9-18B0-493373209946}"/>
                </a:ext>
              </a:extLst>
            </p:cNvPr>
            <p:cNvSpPr/>
            <p:nvPr/>
          </p:nvSpPr>
          <p:spPr>
            <a:xfrm rot="5400000" flipH="1">
              <a:off x="4500763" y="5440713"/>
              <a:ext cx="205181" cy="155865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C8D56EAD-08B6-F7F8-DA85-70E9BDD9F469}"/>
              </a:ext>
            </a:extLst>
          </p:cNvPr>
          <p:cNvGrpSpPr/>
          <p:nvPr/>
        </p:nvGrpSpPr>
        <p:grpSpPr>
          <a:xfrm>
            <a:off x="2483226" y="3495173"/>
            <a:ext cx="2058341" cy="205181"/>
            <a:chOff x="2622945" y="5416055"/>
            <a:chExt cx="2058341" cy="205181"/>
          </a:xfrm>
        </p:grpSpPr>
        <p:sp>
          <p:nvSpPr>
            <p:cNvPr id="2067" name="Rectangle 2066">
              <a:extLst>
                <a:ext uri="{FF2B5EF4-FFF2-40B4-BE49-F238E27FC236}">
                  <a16:creationId xmlns:a16="http://schemas.microsoft.com/office/drawing/2014/main" id="{F8181ACD-4E8B-5B68-3F8C-D3DB7B3A8CEF}"/>
                </a:ext>
              </a:extLst>
            </p:cNvPr>
            <p:cNvSpPr/>
            <p:nvPr/>
          </p:nvSpPr>
          <p:spPr>
            <a:xfrm>
              <a:off x="2622945" y="5420826"/>
              <a:ext cx="1903653" cy="19188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rgbClr val="002368"/>
                  </a:solidFill>
                </a:rPr>
                <a:t> MS Defender ATP</a:t>
              </a:r>
              <a:endParaRPr lang="th-TH" sz="1200" dirty="0">
                <a:solidFill>
                  <a:srgbClr val="002368"/>
                </a:solidFill>
              </a:endParaRPr>
            </a:p>
          </p:txBody>
        </p:sp>
        <p:sp>
          <p:nvSpPr>
            <p:cNvPr id="2068" name="Isosceles Triangle 2067">
              <a:extLst>
                <a:ext uri="{FF2B5EF4-FFF2-40B4-BE49-F238E27FC236}">
                  <a16:creationId xmlns:a16="http://schemas.microsoft.com/office/drawing/2014/main" id="{7E470DD6-B467-2A51-A933-709EC311E80F}"/>
                </a:ext>
              </a:extLst>
            </p:cNvPr>
            <p:cNvSpPr/>
            <p:nvPr/>
          </p:nvSpPr>
          <p:spPr>
            <a:xfrm rot="5400000" flipH="1">
              <a:off x="4500763" y="5440713"/>
              <a:ext cx="205181" cy="155865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31D4AE19-961B-0200-4346-38AB0D9ACE66}"/>
              </a:ext>
            </a:extLst>
          </p:cNvPr>
          <p:cNvGrpSpPr/>
          <p:nvPr/>
        </p:nvGrpSpPr>
        <p:grpSpPr>
          <a:xfrm>
            <a:off x="2469280" y="3839518"/>
            <a:ext cx="2058341" cy="205181"/>
            <a:chOff x="2622945" y="5416055"/>
            <a:chExt cx="2058341" cy="205181"/>
          </a:xfrm>
        </p:grpSpPr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2ACBAE16-9296-F0FF-A79D-615F73E37933}"/>
                </a:ext>
              </a:extLst>
            </p:cNvPr>
            <p:cNvSpPr/>
            <p:nvPr/>
          </p:nvSpPr>
          <p:spPr>
            <a:xfrm>
              <a:off x="2622945" y="5420826"/>
              <a:ext cx="1903653" cy="19188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rgbClr val="002368"/>
                  </a:solidFill>
                </a:rPr>
                <a:t> Office 365 ATP</a:t>
              </a:r>
              <a:endParaRPr lang="th-TH" sz="1200" dirty="0">
                <a:solidFill>
                  <a:srgbClr val="002368"/>
                </a:solidFill>
              </a:endParaRPr>
            </a:p>
          </p:txBody>
        </p:sp>
        <p:sp>
          <p:nvSpPr>
            <p:cNvPr id="2071" name="Isosceles Triangle 2070">
              <a:extLst>
                <a:ext uri="{FF2B5EF4-FFF2-40B4-BE49-F238E27FC236}">
                  <a16:creationId xmlns:a16="http://schemas.microsoft.com/office/drawing/2014/main" id="{A7E44256-6506-D517-F4BC-F95D76A98892}"/>
                </a:ext>
              </a:extLst>
            </p:cNvPr>
            <p:cNvSpPr/>
            <p:nvPr/>
          </p:nvSpPr>
          <p:spPr>
            <a:xfrm rot="5400000" flipH="1">
              <a:off x="4500763" y="5440713"/>
              <a:ext cx="205181" cy="155865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4DBFA76D-71C4-8CAB-0351-3E1B62EC9AE1}"/>
              </a:ext>
            </a:extLst>
          </p:cNvPr>
          <p:cNvGrpSpPr/>
          <p:nvPr/>
        </p:nvGrpSpPr>
        <p:grpSpPr>
          <a:xfrm>
            <a:off x="10264837" y="2025173"/>
            <a:ext cx="1353637" cy="218311"/>
            <a:chOff x="2953574" y="5404625"/>
            <a:chExt cx="1727712" cy="208090"/>
          </a:xfrm>
        </p:grpSpPr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DCF9A3F4-B84C-44A1-9F6E-6BD94CAEA623}"/>
                </a:ext>
              </a:extLst>
            </p:cNvPr>
            <p:cNvSpPr/>
            <p:nvPr/>
          </p:nvSpPr>
          <p:spPr>
            <a:xfrm>
              <a:off x="2953574" y="5420826"/>
              <a:ext cx="1573024" cy="191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rgbClr val="002368"/>
                  </a:solidFill>
                </a:rPr>
                <a:t> Old Name</a:t>
              </a:r>
              <a:endParaRPr lang="th-TH" sz="1200" dirty="0">
                <a:solidFill>
                  <a:srgbClr val="002368"/>
                </a:solidFill>
              </a:endParaRPr>
            </a:p>
          </p:txBody>
        </p:sp>
        <p:sp>
          <p:nvSpPr>
            <p:cNvPr id="2074" name="Isosceles Triangle 2073">
              <a:extLst>
                <a:ext uri="{FF2B5EF4-FFF2-40B4-BE49-F238E27FC236}">
                  <a16:creationId xmlns:a16="http://schemas.microsoft.com/office/drawing/2014/main" id="{67F3BD62-E1D0-269B-003C-9B1836A0EEC1}"/>
                </a:ext>
              </a:extLst>
            </p:cNvPr>
            <p:cNvSpPr/>
            <p:nvPr/>
          </p:nvSpPr>
          <p:spPr>
            <a:xfrm rot="5400000" flipH="1">
              <a:off x="4500763" y="5429283"/>
              <a:ext cx="205181" cy="15586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9849F00F-5ADF-D183-52FF-A30A68C50794}"/>
              </a:ext>
            </a:extLst>
          </p:cNvPr>
          <p:cNvGrpSpPr/>
          <p:nvPr/>
        </p:nvGrpSpPr>
        <p:grpSpPr>
          <a:xfrm>
            <a:off x="10264839" y="2323730"/>
            <a:ext cx="1353636" cy="236631"/>
            <a:chOff x="8225108" y="3049297"/>
            <a:chExt cx="1728888" cy="205182"/>
          </a:xfrm>
        </p:grpSpPr>
        <p:sp>
          <p:nvSpPr>
            <p:cNvPr id="2076" name="Rectangle 2075">
              <a:extLst>
                <a:ext uri="{FF2B5EF4-FFF2-40B4-BE49-F238E27FC236}">
                  <a16:creationId xmlns:a16="http://schemas.microsoft.com/office/drawing/2014/main" id="{268B2291-1662-8CCB-E859-03617DD54AF5}"/>
                </a:ext>
              </a:extLst>
            </p:cNvPr>
            <p:cNvSpPr/>
            <p:nvPr/>
          </p:nvSpPr>
          <p:spPr>
            <a:xfrm>
              <a:off x="8380972" y="3062590"/>
              <a:ext cx="1573024" cy="19188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 New Name</a:t>
              </a:r>
              <a:endParaRPr lang="th-TH" sz="1200" dirty="0"/>
            </a:p>
          </p:txBody>
        </p:sp>
        <p:sp>
          <p:nvSpPr>
            <p:cNvPr id="2077" name="Isosceles Triangle 2076">
              <a:extLst>
                <a:ext uri="{FF2B5EF4-FFF2-40B4-BE49-F238E27FC236}">
                  <a16:creationId xmlns:a16="http://schemas.microsoft.com/office/drawing/2014/main" id="{9944B2F4-5A27-0F39-1E47-1A96ED50C999}"/>
                </a:ext>
              </a:extLst>
            </p:cNvPr>
            <p:cNvSpPr/>
            <p:nvPr/>
          </p:nvSpPr>
          <p:spPr>
            <a:xfrm rot="16200000">
              <a:off x="8200450" y="3073955"/>
              <a:ext cx="205181" cy="155865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2078" name="Picture 4" descr="Logo Pdf, ? Logo, Wildcats Logo, Premium Logo, Technology Logo, Free ...">
            <a:extLst>
              <a:ext uri="{FF2B5EF4-FFF2-40B4-BE49-F238E27FC236}">
                <a16:creationId xmlns:a16="http://schemas.microsoft.com/office/drawing/2014/main" id="{3F53140E-6EBE-71DF-CD47-5BE1F81B2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379" y="1906526"/>
            <a:ext cx="337619" cy="3710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2" descr="Azure Logos PNG | SVG EPS Vector - FREE Vector Design - Cdr, Ai, EPS ...">
            <a:extLst>
              <a:ext uri="{FF2B5EF4-FFF2-40B4-BE49-F238E27FC236}">
                <a16:creationId xmlns:a16="http://schemas.microsoft.com/office/drawing/2014/main" id="{B9F4BE8A-80C5-6994-5416-8088B7FBF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620" y="1872745"/>
            <a:ext cx="430168" cy="43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AC17D47B-2035-D03C-E50F-0346139E0045}"/>
              </a:ext>
            </a:extLst>
          </p:cNvPr>
          <p:cNvGrpSpPr/>
          <p:nvPr/>
        </p:nvGrpSpPr>
        <p:grpSpPr>
          <a:xfrm>
            <a:off x="8225109" y="2699793"/>
            <a:ext cx="1328304" cy="205181"/>
            <a:chOff x="3352982" y="5416055"/>
            <a:chExt cx="1328304" cy="205181"/>
          </a:xfrm>
        </p:grpSpPr>
        <p:sp>
          <p:nvSpPr>
            <p:cNvPr id="2081" name="Rectangle 2080">
              <a:extLst>
                <a:ext uri="{FF2B5EF4-FFF2-40B4-BE49-F238E27FC236}">
                  <a16:creationId xmlns:a16="http://schemas.microsoft.com/office/drawing/2014/main" id="{5F5D567A-363F-BC9A-6FA8-C6D9ABD4F1D0}"/>
                </a:ext>
              </a:extLst>
            </p:cNvPr>
            <p:cNvSpPr/>
            <p:nvPr/>
          </p:nvSpPr>
          <p:spPr>
            <a:xfrm>
              <a:off x="3352982" y="5420826"/>
              <a:ext cx="1173616" cy="1911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rgbClr val="002368"/>
                  </a:solidFill>
                </a:rPr>
                <a:t> Azure AD</a:t>
              </a:r>
              <a:endParaRPr lang="th-TH" sz="1200" dirty="0">
                <a:solidFill>
                  <a:srgbClr val="002368"/>
                </a:solidFill>
              </a:endParaRPr>
            </a:p>
          </p:txBody>
        </p:sp>
        <p:sp>
          <p:nvSpPr>
            <p:cNvPr id="2082" name="Isosceles Triangle 2081">
              <a:extLst>
                <a:ext uri="{FF2B5EF4-FFF2-40B4-BE49-F238E27FC236}">
                  <a16:creationId xmlns:a16="http://schemas.microsoft.com/office/drawing/2014/main" id="{64F50F86-0C88-322A-276E-A5D59E57BFA2}"/>
                </a:ext>
              </a:extLst>
            </p:cNvPr>
            <p:cNvSpPr/>
            <p:nvPr/>
          </p:nvSpPr>
          <p:spPr>
            <a:xfrm rot="5400000" flipH="1">
              <a:off x="4500763" y="5440713"/>
              <a:ext cx="205181" cy="155865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074" name="Picture 2" descr="Microsoft announce the renaming of Azure Active Directory to Entra ID ...">
            <a:extLst>
              <a:ext uri="{FF2B5EF4-FFF2-40B4-BE49-F238E27FC236}">
                <a16:creationId xmlns:a16="http://schemas.microsoft.com/office/drawing/2014/main" id="{F8B6B2D5-7C85-6F1D-94E1-7FE0C19CB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479" y="2712057"/>
            <a:ext cx="466725" cy="41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405483CF-947C-B365-F217-4F68022EA1CA}"/>
              </a:ext>
            </a:extLst>
          </p:cNvPr>
          <p:cNvGrpSpPr/>
          <p:nvPr/>
        </p:nvGrpSpPr>
        <p:grpSpPr>
          <a:xfrm>
            <a:off x="9167485" y="4490859"/>
            <a:ext cx="1727107" cy="205181"/>
            <a:chOff x="2799491" y="5416055"/>
            <a:chExt cx="1727107" cy="205181"/>
          </a:xfrm>
        </p:grpSpPr>
        <p:sp>
          <p:nvSpPr>
            <p:cNvPr id="2085" name="Rectangle 2084">
              <a:extLst>
                <a:ext uri="{FF2B5EF4-FFF2-40B4-BE49-F238E27FC236}">
                  <a16:creationId xmlns:a16="http://schemas.microsoft.com/office/drawing/2014/main" id="{EB4C30F3-EBF1-8930-012E-C0E2FF610882}"/>
                </a:ext>
              </a:extLst>
            </p:cNvPr>
            <p:cNvSpPr/>
            <p:nvPr/>
          </p:nvSpPr>
          <p:spPr>
            <a:xfrm>
              <a:off x="2953574" y="5420826"/>
              <a:ext cx="1573024" cy="191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rgbClr val="002368"/>
                  </a:solidFill>
                </a:rPr>
                <a:t>Azure Security Center</a:t>
              </a:r>
            </a:p>
          </p:txBody>
        </p:sp>
        <p:sp>
          <p:nvSpPr>
            <p:cNvPr id="2086" name="Isosceles Triangle 2085">
              <a:extLst>
                <a:ext uri="{FF2B5EF4-FFF2-40B4-BE49-F238E27FC236}">
                  <a16:creationId xmlns:a16="http://schemas.microsoft.com/office/drawing/2014/main" id="{276E803F-FED1-8D1B-A3AC-F6EFC79E90AB}"/>
                </a:ext>
              </a:extLst>
            </p:cNvPr>
            <p:cNvSpPr/>
            <p:nvPr/>
          </p:nvSpPr>
          <p:spPr>
            <a:xfrm rot="16200000">
              <a:off x="2774833" y="5440713"/>
              <a:ext cx="205181" cy="15586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087" name="Group 2086">
            <a:extLst>
              <a:ext uri="{FF2B5EF4-FFF2-40B4-BE49-F238E27FC236}">
                <a16:creationId xmlns:a16="http://schemas.microsoft.com/office/drawing/2014/main" id="{4B722F19-FE07-C88B-C5F1-8BF38E830F6F}"/>
              </a:ext>
            </a:extLst>
          </p:cNvPr>
          <p:cNvGrpSpPr/>
          <p:nvPr/>
        </p:nvGrpSpPr>
        <p:grpSpPr>
          <a:xfrm>
            <a:off x="8879482" y="5778981"/>
            <a:ext cx="1904783" cy="205181"/>
            <a:chOff x="2799491" y="5416055"/>
            <a:chExt cx="1904783" cy="205181"/>
          </a:xfrm>
        </p:grpSpPr>
        <p:sp>
          <p:nvSpPr>
            <p:cNvPr id="2088" name="Rectangle 2087">
              <a:extLst>
                <a:ext uri="{FF2B5EF4-FFF2-40B4-BE49-F238E27FC236}">
                  <a16:creationId xmlns:a16="http://schemas.microsoft.com/office/drawing/2014/main" id="{21D61032-120E-6E30-0651-765B889AFFEC}"/>
                </a:ext>
              </a:extLst>
            </p:cNvPr>
            <p:cNvSpPr/>
            <p:nvPr/>
          </p:nvSpPr>
          <p:spPr>
            <a:xfrm>
              <a:off x="2953573" y="5420826"/>
              <a:ext cx="1750701" cy="200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rgbClr val="002368"/>
                  </a:solidFill>
                </a:rPr>
                <a:t> Endpoint.Microsoft.com</a:t>
              </a:r>
              <a:endParaRPr lang="th-TH" sz="1200" dirty="0">
                <a:solidFill>
                  <a:srgbClr val="002368"/>
                </a:solidFill>
              </a:endParaRPr>
            </a:p>
          </p:txBody>
        </p:sp>
        <p:sp>
          <p:nvSpPr>
            <p:cNvPr id="2089" name="Isosceles Triangle 2088">
              <a:extLst>
                <a:ext uri="{FF2B5EF4-FFF2-40B4-BE49-F238E27FC236}">
                  <a16:creationId xmlns:a16="http://schemas.microsoft.com/office/drawing/2014/main" id="{B9775125-086C-9E96-5E87-261914DA72ED}"/>
                </a:ext>
              </a:extLst>
            </p:cNvPr>
            <p:cNvSpPr/>
            <p:nvPr/>
          </p:nvSpPr>
          <p:spPr>
            <a:xfrm rot="16200000">
              <a:off x="2774833" y="5440713"/>
              <a:ext cx="205181" cy="15586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090" name="Group 2089">
            <a:extLst>
              <a:ext uri="{FF2B5EF4-FFF2-40B4-BE49-F238E27FC236}">
                <a16:creationId xmlns:a16="http://schemas.microsoft.com/office/drawing/2014/main" id="{7CF9F3CB-C4A6-2285-D5F6-9841291A13FF}"/>
              </a:ext>
            </a:extLst>
          </p:cNvPr>
          <p:cNvGrpSpPr/>
          <p:nvPr/>
        </p:nvGrpSpPr>
        <p:grpSpPr>
          <a:xfrm>
            <a:off x="2623620" y="5246808"/>
            <a:ext cx="2110917" cy="205182"/>
            <a:chOff x="2570369" y="5404625"/>
            <a:chExt cx="2110917" cy="205182"/>
          </a:xfrm>
        </p:grpSpPr>
        <p:sp>
          <p:nvSpPr>
            <p:cNvPr id="2091" name="Rectangle 2090">
              <a:extLst>
                <a:ext uri="{FF2B5EF4-FFF2-40B4-BE49-F238E27FC236}">
                  <a16:creationId xmlns:a16="http://schemas.microsoft.com/office/drawing/2014/main" id="{18D49592-C7BD-E675-B1E3-CA6C6D584250}"/>
                </a:ext>
              </a:extLst>
            </p:cNvPr>
            <p:cNvSpPr/>
            <p:nvPr/>
          </p:nvSpPr>
          <p:spPr>
            <a:xfrm>
              <a:off x="2570369" y="5420827"/>
              <a:ext cx="1956229" cy="188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rgbClr val="002368"/>
                  </a:solidFill>
                </a:rPr>
                <a:t> Compliance.Microsoft.com</a:t>
              </a:r>
              <a:endParaRPr lang="th-TH" sz="1200" dirty="0">
                <a:solidFill>
                  <a:srgbClr val="002368"/>
                </a:solidFill>
              </a:endParaRPr>
            </a:p>
          </p:txBody>
        </p:sp>
        <p:sp>
          <p:nvSpPr>
            <p:cNvPr id="2092" name="Isosceles Triangle 2091">
              <a:extLst>
                <a:ext uri="{FF2B5EF4-FFF2-40B4-BE49-F238E27FC236}">
                  <a16:creationId xmlns:a16="http://schemas.microsoft.com/office/drawing/2014/main" id="{A4C8C4E4-47F9-3473-7352-F57E8AD503CF}"/>
                </a:ext>
              </a:extLst>
            </p:cNvPr>
            <p:cNvSpPr/>
            <p:nvPr/>
          </p:nvSpPr>
          <p:spPr>
            <a:xfrm rot="5400000" flipH="1">
              <a:off x="4500763" y="5429283"/>
              <a:ext cx="205181" cy="15586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2093" name="Picture 2092">
            <a:extLst>
              <a:ext uri="{FF2B5EF4-FFF2-40B4-BE49-F238E27FC236}">
                <a16:creationId xmlns:a16="http://schemas.microsoft.com/office/drawing/2014/main" id="{3C68179C-D3B9-A476-7D07-C0DFF6B7D4C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766" b="92188" l="7212" r="90385">
                        <a14:foregroundMark x1="7212" y1="41406" x2="7212" y2="41406"/>
                        <a14:foregroundMark x1="40865" y1="92188" x2="40865" y2="92188"/>
                        <a14:foregroundMark x1="90385" y1="29688" x2="90385" y2="29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5045" y="4842657"/>
            <a:ext cx="330282" cy="406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94" name="Picture 4" descr="Microsoft Defender - Apps on Google Play">
            <a:extLst>
              <a:ext uri="{FF2B5EF4-FFF2-40B4-BE49-F238E27FC236}">
                <a16:creationId xmlns:a16="http://schemas.microsoft.com/office/drawing/2014/main" id="{2703D814-3FE7-1DFD-DA7A-5CCD24EE7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169" y="2732745"/>
            <a:ext cx="30777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me · Azure/Microsoft-Defender-for-Cloud Wiki · GitHub">
            <a:extLst>
              <a:ext uri="{FF2B5EF4-FFF2-40B4-BE49-F238E27FC236}">
                <a16:creationId xmlns:a16="http://schemas.microsoft.com/office/drawing/2014/main" id="{0057FDCF-647E-9485-924D-7D8D8E729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798" y="3988068"/>
            <a:ext cx="360826" cy="36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5" name="Picture 8">
            <a:extLst>
              <a:ext uri="{FF2B5EF4-FFF2-40B4-BE49-F238E27FC236}">
                <a16:creationId xmlns:a16="http://schemas.microsoft.com/office/drawing/2014/main" id="{BFC834B4-B634-2060-0591-F58B08707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873" y="6069879"/>
            <a:ext cx="354164" cy="3541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ectangle 2095">
            <a:extLst>
              <a:ext uri="{FF2B5EF4-FFF2-40B4-BE49-F238E27FC236}">
                <a16:creationId xmlns:a16="http://schemas.microsoft.com/office/drawing/2014/main" id="{1787D062-E6BA-8844-CCEA-353215CC3C95}"/>
              </a:ext>
            </a:extLst>
          </p:cNvPr>
          <p:cNvSpPr/>
          <p:nvPr/>
        </p:nvSpPr>
        <p:spPr>
          <a:xfrm>
            <a:off x="4581873" y="3155029"/>
            <a:ext cx="466725" cy="1918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MDI</a:t>
            </a:r>
            <a:endParaRPr lang="th-TH" sz="1200" dirty="0"/>
          </a:p>
        </p:txBody>
      </p:sp>
      <p:sp>
        <p:nvSpPr>
          <p:cNvPr id="2097" name="Rectangle 2096">
            <a:extLst>
              <a:ext uri="{FF2B5EF4-FFF2-40B4-BE49-F238E27FC236}">
                <a16:creationId xmlns:a16="http://schemas.microsoft.com/office/drawing/2014/main" id="{568B06CF-C4E9-86FF-2E31-B735844F5BE2}"/>
              </a:ext>
            </a:extLst>
          </p:cNvPr>
          <p:cNvSpPr/>
          <p:nvPr/>
        </p:nvSpPr>
        <p:spPr>
          <a:xfrm>
            <a:off x="4581873" y="3508465"/>
            <a:ext cx="466725" cy="1918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MDE</a:t>
            </a:r>
            <a:endParaRPr lang="th-TH" sz="1200" dirty="0"/>
          </a:p>
        </p:txBody>
      </p:sp>
      <p:sp>
        <p:nvSpPr>
          <p:cNvPr id="2098" name="Rectangle 2097">
            <a:extLst>
              <a:ext uri="{FF2B5EF4-FFF2-40B4-BE49-F238E27FC236}">
                <a16:creationId xmlns:a16="http://schemas.microsoft.com/office/drawing/2014/main" id="{3519CFFC-6706-F103-A3DB-BCD40060EA5F}"/>
              </a:ext>
            </a:extLst>
          </p:cNvPr>
          <p:cNvSpPr/>
          <p:nvPr/>
        </p:nvSpPr>
        <p:spPr>
          <a:xfrm>
            <a:off x="4581873" y="3860612"/>
            <a:ext cx="466725" cy="1918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MDO</a:t>
            </a:r>
            <a:endParaRPr lang="th-TH" sz="1050" dirty="0"/>
          </a:p>
        </p:txBody>
      </p:sp>
      <p:sp>
        <p:nvSpPr>
          <p:cNvPr id="2099" name="Rectangle 2098">
            <a:extLst>
              <a:ext uri="{FF2B5EF4-FFF2-40B4-BE49-F238E27FC236}">
                <a16:creationId xmlns:a16="http://schemas.microsoft.com/office/drawing/2014/main" id="{F1F50B94-89DE-E6CA-FC6C-62AC794F3D3D}"/>
              </a:ext>
            </a:extLst>
          </p:cNvPr>
          <p:cNvSpPr/>
          <p:nvPr/>
        </p:nvSpPr>
        <p:spPr>
          <a:xfrm>
            <a:off x="4581873" y="4184866"/>
            <a:ext cx="466725" cy="1918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MDCA</a:t>
            </a:r>
            <a:endParaRPr lang="th-TH" sz="1050" dirty="0"/>
          </a:p>
        </p:txBody>
      </p:sp>
      <p:sp>
        <p:nvSpPr>
          <p:cNvPr id="2103" name="TextBox 2102">
            <a:extLst>
              <a:ext uri="{FF2B5EF4-FFF2-40B4-BE49-F238E27FC236}">
                <a16:creationId xmlns:a16="http://schemas.microsoft.com/office/drawing/2014/main" id="{84424517-F79D-03A4-331A-A9186FA40719}"/>
              </a:ext>
            </a:extLst>
          </p:cNvPr>
          <p:cNvSpPr txBox="1"/>
          <p:nvPr/>
        </p:nvSpPr>
        <p:spPr>
          <a:xfrm>
            <a:off x="3390798" y="4339576"/>
            <a:ext cx="9960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(CASB)</a:t>
            </a:r>
            <a:endParaRPr lang="en-US" sz="6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104" name="Group 2103">
            <a:extLst>
              <a:ext uri="{FF2B5EF4-FFF2-40B4-BE49-F238E27FC236}">
                <a16:creationId xmlns:a16="http://schemas.microsoft.com/office/drawing/2014/main" id="{5FC8F3CD-DD9E-126B-EDF0-0CB4A8769CDC}"/>
              </a:ext>
            </a:extLst>
          </p:cNvPr>
          <p:cNvGrpSpPr/>
          <p:nvPr/>
        </p:nvGrpSpPr>
        <p:grpSpPr>
          <a:xfrm>
            <a:off x="2803457" y="2879652"/>
            <a:ext cx="2058341" cy="205181"/>
            <a:chOff x="2622945" y="5416055"/>
            <a:chExt cx="2058341" cy="205181"/>
          </a:xfrm>
        </p:grpSpPr>
        <p:sp>
          <p:nvSpPr>
            <p:cNvPr id="2105" name="Rectangle 2104">
              <a:extLst>
                <a:ext uri="{FF2B5EF4-FFF2-40B4-BE49-F238E27FC236}">
                  <a16:creationId xmlns:a16="http://schemas.microsoft.com/office/drawing/2014/main" id="{753C0787-CE63-E80C-61E2-4CA39459FF62}"/>
                </a:ext>
              </a:extLst>
            </p:cNvPr>
            <p:cNvSpPr/>
            <p:nvPr/>
          </p:nvSpPr>
          <p:spPr>
            <a:xfrm>
              <a:off x="2622945" y="5420826"/>
              <a:ext cx="1903653" cy="19188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rgbClr val="002368"/>
                  </a:solidFill>
                </a:rPr>
                <a:t> 365 Defender</a:t>
              </a:r>
              <a:endParaRPr lang="th-TH" sz="1200" dirty="0">
                <a:solidFill>
                  <a:srgbClr val="002368"/>
                </a:solidFill>
              </a:endParaRPr>
            </a:p>
          </p:txBody>
        </p:sp>
        <p:sp>
          <p:nvSpPr>
            <p:cNvPr id="2106" name="Isosceles Triangle 2105">
              <a:extLst>
                <a:ext uri="{FF2B5EF4-FFF2-40B4-BE49-F238E27FC236}">
                  <a16:creationId xmlns:a16="http://schemas.microsoft.com/office/drawing/2014/main" id="{5904AF15-A500-87C7-12B3-66FD16C51845}"/>
                </a:ext>
              </a:extLst>
            </p:cNvPr>
            <p:cNvSpPr/>
            <p:nvPr/>
          </p:nvSpPr>
          <p:spPr>
            <a:xfrm rot="5400000" flipH="1">
              <a:off x="4500763" y="5440713"/>
              <a:ext cx="205181" cy="155865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107" name="Group 2106">
            <a:extLst>
              <a:ext uri="{FF2B5EF4-FFF2-40B4-BE49-F238E27FC236}">
                <a16:creationId xmlns:a16="http://schemas.microsoft.com/office/drawing/2014/main" id="{5E6219A9-5B10-208A-7E02-31B779141A4D}"/>
              </a:ext>
            </a:extLst>
          </p:cNvPr>
          <p:cNvGrpSpPr/>
          <p:nvPr/>
        </p:nvGrpSpPr>
        <p:grpSpPr>
          <a:xfrm>
            <a:off x="5798935" y="331178"/>
            <a:ext cx="1981804" cy="579202"/>
            <a:chOff x="8610600" y="2715986"/>
            <a:chExt cx="1981804" cy="579202"/>
          </a:xfrm>
        </p:grpSpPr>
        <p:grpSp>
          <p:nvGrpSpPr>
            <p:cNvPr id="2108" name="Group 2107">
              <a:extLst>
                <a:ext uri="{FF2B5EF4-FFF2-40B4-BE49-F238E27FC236}">
                  <a16:creationId xmlns:a16="http://schemas.microsoft.com/office/drawing/2014/main" id="{07C7F2F0-B1C9-DFDD-C387-F3C0F9890D1E}"/>
                </a:ext>
              </a:extLst>
            </p:cNvPr>
            <p:cNvGrpSpPr/>
            <p:nvPr/>
          </p:nvGrpSpPr>
          <p:grpSpPr>
            <a:xfrm>
              <a:off x="8610600" y="2715986"/>
              <a:ext cx="1981804" cy="576333"/>
              <a:chOff x="8610600" y="2715986"/>
              <a:chExt cx="1981804" cy="576333"/>
            </a:xfrm>
          </p:grpSpPr>
          <p:sp>
            <p:nvSpPr>
              <p:cNvPr id="2110" name="Rectangle 2109">
                <a:extLst>
                  <a:ext uri="{FF2B5EF4-FFF2-40B4-BE49-F238E27FC236}">
                    <a16:creationId xmlns:a16="http://schemas.microsoft.com/office/drawing/2014/main" id="{50715C52-C8F7-A09D-AAAB-9009531D92A9}"/>
                  </a:ext>
                </a:extLst>
              </p:cNvPr>
              <p:cNvSpPr/>
              <p:nvPr/>
            </p:nvSpPr>
            <p:spPr>
              <a:xfrm>
                <a:off x="8610600" y="2715987"/>
                <a:ext cx="1981804" cy="576332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1" name="Rectangle 2110">
                <a:extLst>
                  <a:ext uri="{FF2B5EF4-FFF2-40B4-BE49-F238E27FC236}">
                    <a16:creationId xmlns:a16="http://schemas.microsoft.com/office/drawing/2014/main" id="{102292F7-8B58-D78E-7B0B-6862D04577A1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568495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2" name="Isosceles Triangle 3071">
                <a:extLst>
                  <a:ext uri="{FF2B5EF4-FFF2-40B4-BE49-F238E27FC236}">
                    <a16:creationId xmlns:a16="http://schemas.microsoft.com/office/drawing/2014/main" id="{29FB4E11-742E-B9F5-4DEE-61E8A4A45966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B47A0777-098D-38C1-B40F-FC3E3916AB2C}"/>
                </a:ext>
              </a:extLst>
            </p:cNvPr>
            <p:cNvSpPr txBox="1"/>
            <p:nvPr/>
          </p:nvSpPr>
          <p:spPr>
            <a:xfrm>
              <a:off x="9229962" y="2771968"/>
              <a:ext cx="1269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Tend to be centralize more</a:t>
              </a:r>
            </a:p>
          </p:txBody>
        </p:sp>
      </p:grpSp>
      <p:grpSp>
        <p:nvGrpSpPr>
          <p:cNvPr id="3073" name="Group 3072">
            <a:extLst>
              <a:ext uri="{FF2B5EF4-FFF2-40B4-BE49-F238E27FC236}">
                <a16:creationId xmlns:a16="http://schemas.microsoft.com/office/drawing/2014/main" id="{9A96F70D-6D49-80A2-0558-A3C9991DC2EB}"/>
              </a:ext>
            </a:extLst>
          </p:cNvPr>
          <p:cNvGrpSpPr/>
          <p:nvPr/>
        </p:nvGrpSpPr>
        <p:grpSpPr>
          <a:xfrm>
            <a:off x="7924906" y="331178"/>
            <a:ext cx="2336440" cy="579202"/>
            <a:chOff x="8610600" y="2715986"/>
            <a:chExt cx="2336440" cy="579202"/>
          </a:xfrm>
        </p:grpSpPr>
        <p:grpSp>
          <p:nvGrpSpPr>
            <p:cNvPr id="3075" name="Group 3074">
              <a:extLst>
                <a:ext uri="{FF2B5EF4-FFF2-40B4-BE49-F238E27FC236}">
                  <a16:creationId xmlns:a16="http://schemas.microsoft.com/office/drawing/2014/main" id="{49A0E661-5BB4-8D89-53AF-274B5CE05558}"/>
                </a:ext>
              </a:extLst>
            </p:cNvPr>
            <p:cNvGrpSpPr/>
            <p:nvPr/>
          </p:nvGrpSpPr>
          <p:grpSpPr>
            <a:xfrm>
              <a:off x="8610600" y="2715986"/>
              <a:ext cx="2336440" cy="576333"/>
              <a:chOff x="8610600" y="2715986"/>
              <a:chExt cx="2336440" cy="576333"/>
            </a:xfrm>
          </p:grpSpPr>
          <p:sp>
            <p:nvSpPr>
              <p:cNvPr id="3078" name="Rectangle 3077">
                <a:extLst>
                  <a:ext uri="{FF2B5EF4-FFF2-40B4-BE49-F238E27FC236}">
                    <a16:creationId xmlns:a16="http://schemas.microsoft.com/office/drawing/2014/main" id="{0B26CC22-14AA-3FAB-911E-DDB8AE3F0286}"/>
                  </a:ext>
                </a:extLst>
              </p:cNvPr>
              <p:cNvSpPr/>
              <p:nvPr/>
            </p:nvSpPr>
            <p:spPr>
              <a:xfrm>
                <a:off x="8610600" y="2715987"/>
                <a:ext cx="2336440" cy="576332"/>
              </a:xfrm>
              <a:prstGeom prst="rect">
                <a:avLst/>
              </a:prstGeom>
              <a:solidFill>
                <a:srgbClr val="002877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9" name="Rectangle 3078">
                <a:extLst>
                  <a:ext uri="{FF2B5EF4-FFF2-40B4-BE49-F238E27FC236}">
                    <a16:creationId xmlns:a16="http://schemas.microsoft.com/office/drawing/2014/main" id="{0313A74E-8A28-34C1-0475-3BFE0C50C2E0}"/>
                  </a:ext>
                </a:extLst>
              </p:cNvPr>
              <p:cNvSpPr/>
              <p:nvPr/>
            </p:nvSpPr>
            <p:spPr>
              <a:xfrm>
                <a:off x="8610600" y="2715986"/>
                <a:ext cx="381000" cy="568495"/>
              </a:xfrm>
              <a:prstGeom prst="rect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0" name="Isosceles Triangle 3079">
                <a:extLst>
                  <a:ext uri="{FF2B5EF4-FFF2-40B4-BE49-F238E27FC236}">
                    <a16:creationId xmlns:a16="http://schemas.microsoft.com/office/drawing/2014/main" id="{5F3DCA3F-FA50-FE69-8E95-D7D1FEFB55D7}"/>
                  </a:ext>
                </a:extLst>
              </p:cNvPr>
              <p:cNvSpPr/>
              <p:nvPr/>
            </p:nvSpPr>
            <p:spPr>
              <a:xfrm rot="5400000">
                <a:off x="8963770" y="2951114"/>
                <a:ext cx="286247" cy="230588"/>
              </a:xfrm>
              <a:prstGeom prst="triangle">
                <a:avLst/>
              </a:prstGeom>
              <a:solidFill>
                <a:srgbClr val="9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77" name="TextBox 3076">
              <a:extLst>
                <a:ext uri="{FF2B5EF4-FFF2-40B4-BE49-F238E27FC236}">
                  <a16:creationId xmlns:a16="http://schemas.microsoft.com/office/drawing/2014/main" id="{763886C3-ACA3-E138-DFF5-3034A0B59B24}"/>
                </a:ext>
              </a:extLst>
            </p:cNvPr>
            <p:cNvSpPr txBox="1"/>
            <p:nvPr/>
          </p:nvSpPr>
          <p:spPr>
            <a:xfrm>
              <a:off x="9229962" y="2771968"/>
              <a:ext cx="17170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Improved to be for “multi” Cloud/Platforms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59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10818</TotalTime>
  <Words>914</Words>
  <Application>Microsoft Office PowerPoint</Application>
  <PresentationFormat>Widescreen</PresentationFormat>
  <Paragraphs>230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Segoe UI Semilight</vt:lpstr>
      <vt:lpstr>Futura Lt BT</vt:lpstr>
      <vt:lpstr>Arial</vt:lpstr>
      <vt:lpstr>Arial Black</vt:lpstr>
      <vt:lpstr>Segoe UI Light</vt:lpstr>
      <vt:lpstr>Segoe UI</vt:lpstr>
      <vt:lpstr>Calibri</vt:lpstr>
      <vt:lpstr>Segoe UI Variable Text Light</vt:lpstr>
      <vt:lpstr>Calibri Light</vt:lpstr>
      <vt:lpstr>supermarket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Saran Hansakul</dc:creator>
  <cp:lastModifiedBy>Sarah Hansakul</cp:lastModifiedBy>
  <cp:revision>278</cp:revision>
  <dcterms:created xsi:type="dcterms:W3CDTF">2022-03-23T23:39:57Z</dcterms:created>
  <dcterms:modified xsi:type="dcterms:W3CDTF">2024-06-28T14:57:50Z</dcterms:modified>
</cp:coreProperties>
</file>